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48" r:id="rId1"/>
  </p:sldMasterIdLst>
  <p:notesMasterIdLst>
    <p:notesMasterId r:id="rId18"/>
  </p:notesMasterIdLst>
  <p:handoutMasterIdLst>
    <p:handoutMasterId r:id="rId19"/>
  </p:handoutMasterIdLst>
  <p:sldIdLst>
    <p:sldId id="735" r:id="rId2"/>
    <p:sldId id="780" r:id="rId3"/>
    <p:sldId id="789" r:id="rId4"/>
    <p:sldId id="794" r:id="rId5"/>
    <p:sldId id="782" r:id="rId6"/>
    <p:sldId id="788" r:id="rId7"/>
    <p:sldId id="783" r:id="rId8"/>
    <p:sldId id="787" r:id="rId9"/>
    <p:sldId id="786" r:id="rId10"/>
    <p:sldId id="790" r:id="rId11"/>
    <p:sldId id="791" r:id="rId12"/>
    <p:sldId id="792" r:id="rId13"/>
    <p:sldId id="776" r:id="rId14"/>
    <p:sldId id="779" r:id="rId15"/>
    <p:sldId id="793" r:id="rId16"/>
    <p:sldId id="737" r:id="rId17"/>
  </p:sldIdLst>
  <p:sldSz cx="9144000" cy="6858000" type="screen4x3"/>
  <p:notesSz cx="7099300" cy="10234613"/>
  <p:custDataLst>
    <p:tags r:id="rId20"/>
  </p:custDataLst>
  <p:defaultTextStyle>
    <a:defPPr>
      <a:defRPr lang="zh-CN"/>
    </a:defPPr>
    <a:lvl1pPr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5pPr>
    <a:lvl6pPr marL="2286000" algn="l" defTabSz="914400" rtl="0" eaLnBrk="1" latinLnBrk="0" hangingPunct="1">
      <a:defRPr sz="2400" kern="1200">
        <a:solidFill>
          <a:schemeClr val="tx2"/>
        </a:solidFill>
        <a:latin typeface="Arial" panose="020B0604020202020204" pitchFamily="34" charset="0"/>
        <a:ea typeface="宋体" panose="02010600030101010101" pitchFamily="2" charset="-122"/>
        <a:cs typeface="+mn-cs"/>
      </a:defRPr>
    </a:lvl6pPr>
    <a:lvl7pPr marL="2743200" algn="l" defTabSz="914400" rtl="0" eaLnBrk="1" latinLnBrk="0" hangingPunct="1">
      <a:defRPr sz="2400" kern="1200">
        <a:solidFill>
          <a:schemeClr val="tx2"/>
        </a:solidFill>
        <a:latin typeface="Arial" panose="020B0604020202020204" pitchFamily="34" charset="0"/>
        <a:ea typeface="宋体" panose="02010600030101010101" pitchFamily="2" charset="-122"/>
        <a:cs typeface="+mn-cs"/>
      </a:defRPr>
    </a:lvl7pPr>
    <a:lvl8pPr marL="3200400" algn="l" defTabSz="914400" rtl="0" eaLnBrk="1" latinLnBrk="0" hangingPunct="1">
      <a:defRPr sz="2400" kern="1200">
        <a:solidFill>
          <a:schemeClr val="tx2"/>
        </a:solidFill>
        <a:latin typeface="Arial" panose="020B0604020202020204" pitchFamily="34" charset="0"/>
        <a:ea typeface="宋体" panose="02010600030101010101" pitchFamily="2" charset="-122"/>
        <a:cs typeface="+mn-cs"/>
      </a:defRPr>
    </a:lvl8pPr>
    <a:lvl9pPr marL="3657600" algn="l" defTabSz="914400" rtl="0" eaLnBrk="1" latinLnBrk="0" hangingPunct="1">
      <a:defRPr sz="2400" kern="1200">
        <a:solidFill>
          <a:schemeClr val="tx2"/>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pos="272" userDrawn="1">
          <p15:clr>
            <a:srgbClr val="A4A3A4"/>
          </p15:clr>
        </p15:guide>
        <p15:guide id="2" pos="5488" userDrawn="1">
          <p15:clr>
            <a:srgbClr val="A4A3A4"/>
          </p15:clr>
        </p15:guide>
        <p15:guide id="3" orient="horz" pos="550" userDrawn="1">
          <p15:clr>
            <a:srgbClr val="A4A3A4"/>
          </p15:clr>
        </p15:guide>
      </p15:sldGuideLst>
    </p:ext>
    <p:ext uri="{2D200454-40CA-4A62-9FC3-DE9A4176ACB9}">
      <p15:notesGuideLst xmlns:p15="http://schemas.microsoft.com/office/powerpoint/2012/main">
        <p15:guide id="1" orient="horz" pos="3223">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24FF"/>
    <a:srgbClr val="E67A1C"/>
    <a:srgbClr val="0154A1"/>
    <a:srgbClr val="006F68"/>
    <a:srgbClr val="064FA3"/>
    <a:srgbClr val="DA2A22"/>
    <a:srgbClr val="15994D"/>
    <a:srgbClr val="342275"/>
    <a:srgbClr val="E57717"/>
    <a:srgbClr val="5891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06799F8-075E-4A3A-A7F6-7FBC6576F1A4}" styleName="主题样式 2 - 强调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344D84-9AFB-497E-A393-DC336BA19D2E}" styleName="中度样式 3 - 强调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8EC20E35-A176-4012-BC5E-935CFFF8708E}" styleName="中度样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73" autoAdjust="0"/>
    <p:restoredTop sz="96774" autoAdjust="0"/>
  </p:normalViewPr>
  <p:slideViewPr>
    <p:cSldViewPr snapToGrid="0" showGuides="1">
      <p:cViewPr varScale="1">
        <p:scale>
          <a:sx n="155" d="100"/>
          <a:sy n="155" d="100"/>
        </p:scale>
        <p:origin x="1192" y="184"/>
      </p:cViewPr>
      <p:guideLst>
        <p:guide pos="272"/>
        <p:guide pos="5488"/>
        <p:guide orient="horz" pos="55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108" d="100"/>
          <a:sy n="108" d="100"/>
        </p:scale>
        <p:origin x="4240" y="208"/>
      </p:cViewPr>
      <p:guideLst>
        <p:guide orient="horz" pos="3223"/>
        <p:guide pos="2236"/>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6575" cy="511175"/>
          </a:xfrm>
          <a:prstGeom prst="rect">
            <a:avLst/>
          </a:prstGeom>
        </p:spPr>
        <p:txBody>
          <a:bodyPr vert="horz" lIns="99048" tIns="49524" rIns="99048" bIns="49524" rtlCol="0"/>
          <a:lstStyle>
            <a:lvl1pPr algn="l">
              <a:defRPr sz="1300" dirty="0">
                <a:latin typeface="Arial" charset="0"/>
                <a:ea typeface="微软雅黑" pitchFamily="34" charset="-122"/>
              </a:defRPr>
            </a:lvl1pPr>
          </a:lstStyle>
          <a:p>
            <a:pPr>
              <a:defRPr/>
            </a:pPr>
            <a:endParaRPr lang="zh-CN" altLang="en-US"/>
          </a:p>
        </p:txBody>
      </p:sp>
      <p:sp>
        <p:nvSpPr>
          <p:cNvPr id="3" name="日期占位符 2"/>
          <p:cNvSpPr>
            <a:spLocks noGrp="1"/>
          </p:cNvSpPr>
          <p:nvPr>
            <p:ph type="dt" sz="quarter" idx="1"/>
          </p:nvPr>
        </p:nvSpPr>
        <p:spPr>
          <a:xfrm>
            <a:off x="4021138" y="0"/>
            <a:ext cx="3076575" cy="511175"/>
          </a:xfrm>
          <a:prstGeom prst="rect">
            <a:avLst/>
          </a:prstGeom>
        </p:spPr>
        <p:txBody>
          <a:bodyPr vert="horz" lIns="99048" tIns="49524" rIns="99048" bIns="49524" rtlCol="0"/>
          <a:lstStyle>
            <a:lvl1pPr algn="r">
              <a:defRPr sz="1300" smtClean="0">
                <a:latin typeface="Arial" charset="0"/>
                <a:ea typeface="微软雅黑" pitchFamily="34" charset="-122"/>
              </a:defRPr>
            </a:lvl1pPr>
          </a:lstStyle>
          <a:p>
            <a:pPr>
              <a:defRPr/>
            </a:pPr>
            <a:fld id="{83A91915-E571-4570-80B3-E65B02A79A95}" type="datetimeFigureOut">
              <a:rPr lang="zh-CN" altLang="en-US"/>
              <a:pPr>
                <a:defRPr/>
              </a:pPr>
              <a:t>2018/11/23</a:t>
            </a:fld>
            <a:endParaRPr lang="zh-CN" altLang="en-US" dirty="0"/>
          </a:p>
        </p:txBody>
      </p:sp>
      <p:sp>
        <p:nvSpPr>
          <p:cNvPr id="4" name="页脚占位符 3"/>
          <p:cNvSpPr>
            <a:spLocks noGrp="1"/>
          </p:cNvSpPr>
          <p:nvPr>
            <p:ph type="ftr" sz="quarter" idx="2"/>
          </p:nvPr>
        </p:nvSpPr>
        <p:spPr>
          <a:xfrm>
            <a:off x="0" y="9721850"/>
            <a:ext cx="3076575" cy="511175"/>
          </a:xfrm>
          <a:prstGeom prst="rect">
            <a:avLst/>
          </a:prstGeom>
        </p:spPr>
        <p:txBody>
          <a:bodyPr vert="horz" lIns="99048" tIns="49524" rIns="99048" bIns="49524" rtlCol="0" anchor="b"/>
          <a:lstStyle>
            <a:lvl1pPr algn="l">
              <a:defRPr sz="1300" dirty="0">
                <a:latin typeface="Arial" charset="0"/>
                <a:ea typeface="微软雅黑" pitchFamily="34" charset="-122"/>
              </a:defRPr>
            </a:lvl1pPr>
          </a:lstStyle>
          <a:p>
            <a:pPr>
              <a:defRPr/>
            </a:pPr>
            <a:endParaRPr lang="zh-CN" altLang="en-US"/>
          </a:p>
        </p:txBody>
      </p:sp>
      <p:sp>
        <p:nvSpPr>
          <p:cNvPr id="5" name="灯片编号占位符 4"/>
          <p:cNvSpPr>
            <a:spLocks noGrp="1"/>
          </p:cNvSpPr>
          <p:nvPr>
            <p:ph type="sldNum" sz="quarter" idx="3"/>
          </p:nvPr>
        </p:nvSpPr>
        <p:spPr>
          <a:xfrm>
            <a:off x="4021138" y="9721850"/>
            <a:ext cx="3076575" cy="511175"/>
          </a:xfrm>
          <a:prstGeom prst="rect">
            <a:avLst/>
          </a:prstGeom>
        </p:spPr>
        <p:txBody>
          <a:bodyPr vert="horz" wrap="square" lIns="99048" tIns="49524" rIns="99048" bIns="49524" numCol="1" anchor="b" anchorCtr="0" compatLnSpc="1">
            <a:prstTxWarp prst="textNoShape">
              <a:avLst/>
            </a:prstTxWarp>
          </a:bodyPr>
          <a:lstStyle>
            <a:lvl1pPr algn="r">
              <a:defRPr sz="1300">
                <a:ea typeface="微软雅黑" panose="020B0503020204020204" pitchFamily="34" charset="-122"/>
              </a:defRPr>
            </a:lvl1pPr>
          </a:lstStyle>
          <a:p>
            <a:fld id="{E0BB458E-555F-42C7-BDA8-CA9357AC47B4}" type="slidenum">
              <a:rPr lang="zh-CN" altLang="en-US"/>
              <a:pPr/>
              <a:t>‹#›</a:t>
            </a:fld>
            <a:endParaRPr lang="zh-CN" altLang="en-US"/>
          </a:p>
        </p:txBody>
      </p:sp>
    </p:spTree>
    <p:extLst>
      <p:ext uri="{BB962C8B-B14F-4D97-AF65-F5344CB8AC3E}">
        <p14:creationId xmlns:p14="http://schemas.microsoft.com/office/powerpoint/2010/main" val="31706302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hdr" sz="quarter"/>
          </p:nvPr>
        </p:nvSpPr>
        <p:spPr bwMode="auto">
          <a:xfrm>
            <a:off x="0" y="0"/>
            <a:ext cx="3076575" cy="51117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l">
              <a:defRPr sz="1300" dirty="0">
                <a:solidFill>
                  <a:schemeClr val="tx1"/>
                </a:solidFill>
                <a:latin typeface="Arial" charset="0"/>
                <a:ea typeface="微软雅黑" pitchFamily="34" charset="-122"/>
              </a:defRPr>
            </a:lvl1pPr>
          </a:lstStyle>
          <a:p>
            <a:pPr>
              <a:defRPr/>
            </a:pPr>
            <a:endParaRPr lang="en-US" altLang="zh-CN"/>
          </a:p>
        </p:txBody>
      </p:sp>
      <p:sp>
        <p:nvSpPr>
          <p:cNvPr id="10243" name="Rectangle 3"/>
          <p:cNvSpPr>
            <a:spLocks noGrp="1" noChangeArrowheads="1"/>
          </p:cNvSpPr>
          <p:nvPr>
            <p:ph type="dt" idx="1"/>
          </p:nvPr>
        </p:nvSpPr>
        <p:spPr bwMode="auto">
          <a:xfrm>
            <a:off x="4021138" y="0"/>
            <a:ext cx="3076575" cy="51117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a:defRPr sz="1300" dirty="0">
                <a:solidFill>
                  <a:schemeClr val="tx1"/>
                </a:solidFill>
                <a:latin typeface="Arial" charset="0"/>
                <a:ea typeface="微软雅黑" pitchFamily="34" charset="-122"/>
              </a:defRPr>
            </a:lvl1pPr>
          </a:lstStyle>
          <a:p>
            <a:pPr>
              <a:defRPr/>
            </a:pPr>
            <a:endParaRPr lang="en-US" altLang="zh-CN"/>
          </a:p>
        </p:txBody>
      </p:sp>
      <p:sp>
        <p:nvSpPr>
          <p:cNvPr id="16388" name="Rectangle 4"/>
          <p:cNvSpPr>
            <a:spLocks noGrp="1" noRot="1" noChangeAspect="1" noChangeArrowheads="1" noTextEdit="1"/>
          </p:cNvSpPr>
          <p:nvPr>
            <p:ph type="sldImg" idx="2"/>
          </p:nvPr>
        </p:nvSpPr>
        <p:spPr bwMode="auto">
          <a:xfrm>
            <a:off x="992188" y="768350"/>
            <a:ext cx="5114925" cy="38369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5" name="Rectangle 5"/>
          <p:cNvSpPr>
            <a:spLocks noGrp="1" noChangeArrowheads="1"/>
          </p:cNvSpPr>
          <p:nvPr>
            <p:ph type="body" sz="quarter" idx="3"/>
          </p:nvPr>
        </p:nvSpPr>
        <p:spPr bwMode="auto">
          <a:xfrm>
            <a:off x="709613" y="4860925"/>
            <a:ext cx="5680075" cy="4605338"/>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p>
            <a:pPr lvl="0"/>
            <a:r>
              <a:rPr lang="zh-CN" altLang="en-US" noProof="0" dirty="0"/>
              <a:t>单击此处编辑母版文本样式</a:t>
            </a:r>
          </a:p>
          <a:p>
            <a:pPr lvl="1"/>
            <a:r>
              <a:rPr lang="zh-CN" altLang="en-US" noProof="0" dirty="0"/>
              <a:t>第二级</a:t>
            </a:r>
          </a:p>
          <a:p>
            <a:pPr lvl="2"/>
            <a:r>
              <a:rPr lang="zh-CN" altLang="en-US" noProof="0" dirty="0"/>
              <a:t>第三级</a:t>
            </a:r>
          </a:p>
          <a:p>
            <a:pPr lvl="3"/>
            <a:r>
              <a:rPr lang="zh-CN" altLang="en-US" noProof="0" dirty="0"/>
              <a:t>第四级</a:t>
            </a:r>
          </a:p>
          <a:p>
            <a:pPr lvl="4"/>
            <a:r>
              <a:rPr lang="zh-CN" altLang="en-US" noProof="0" dirty="0"/>
              <a:t>第五级</a:t>
            </a:r>
          </a:p>
        </p:txBody>
      </p:sp>
      <p:sp>
        <p:nvSpPr>
          <p:cNvPr id="10246" name="Rectangle 6"/>
          <p:cNvSpPr>
            <a:spLocks noGrp="1" noChangeArrowheads="1"/>
          </p:cNvSpPr>
          <p:nvPr>
            <p:ph type="ftr" sz="quarter" idx="4"/>
          </p:nvPr>
        </p:nvSpPr>
        <p:spPr bwMode="auto">
          <a:xfrm>
            <a:off x="0" y="9721850"/>
            <a:ext cx="3076575" cy="51117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l">
              <a:defRPr sz="1300" dirty="0">
                <a:solidFill>
                  <a:schemeClr val="tx1"/>
                </a:solidFill>
                <a:latin typeface="Arial" charset="0"/>
                <a:ea typeface="微软雅黑" pitchFamily="34" charset="-122"/>
              </a:defRPr>
            </a:lvl1pPr>
          </a:lstStyle>
          <a:p>
            <a:pPr>
              <a:defRPr/>
            </a:pPr>
            <a:endParaRPr lang="en-US" altLang="zh-CN"/>
          </a:p>
        </p:txBody>
      </p:sp>
      <p:sp>
        <p:nvSpPr>
          <p:cNvPr id="10247" name="Rectangle 7"/>
          <p:cNvSpPr>
            <a:spLocks noGrp="1" noChangeArrowheads="1"/>
          </p:cNvSpPr>
          <p:nvPr>
            <p:ph type="sldNum" sz="quarter" idx="5"/>
          </p:nvPr>
        </p:nvSpPr>
        <p:spPr bwMode="auto">
          <a:xfrm>
            <a:off x="4021138" y="9721850"/>
            <a:ext cx="3076575" cy="51117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a:defRPr sz="1300">
                <a:solidFill>
                  <a:schemeClr val="tx1"/>
                </a:solidFill>
                <a:ea typeface="微软雅黑" panose="020B0503020204020204" pitchFamily="34" charset="-122"/>
              </a:defRPr>
            </a:lvl1pPr>
          </a:lstStyle>
          <a:p>
            <a:fld id="{0B48A77E-79FB-4BFF-B1F0-CFD29F30865E}" type="slidenum">
              <a:rPr lang="en-US" altLang="zh-CN"/>
              <a:pPr/>
              <a:t>‹#›</a:t>
            </a:fld>
            <a:endParaRPr lang="en-US" altLang="zh-CN"/>
          </a:p>
        </p:txBody>
      </p:sp>
    </p:spTree>
    <p:extLst>
      <p:ext uri="{BB962C8B-B14F-4D97-AF65-F5344CB8AC3E}">
        <p14:creationId xmlns:p14="http://schemas.microsoft.com/office/powerpoint/2010/main" val="408134899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微软雅黑" pitchFamily="34"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微软雅黑" pitchFamily="34"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微软雅黑" pitchFamily="34"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微软雅黑" pitchFamily="34"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微软雅黑"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1">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0905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grpSp>
        <p:nvGrpSpPr>
          <p:cNvPr id="4" name="组合 3"/>
          <p:cNvGrpSpPr/>
          <p:nvPr userDrawn="1"/>
        </p:nvGrpSpPr>
        <p:grpSpPr>
          <a:xfrm>
            <a:off x="1" y="6126486"/>
            <a:ext cx="9143999" cy="731514"/>
            <a:chOff x="1" y="2947547"/>
            <a:chExt cx="9143999" cy="2827685"/>
          </a:xfrm>
        </p:grpSpPr>
        <p:sp>
          <p:nvSpPr>
            <p:cNvPr id="5" name="任意多边形 4"/>
            <p:cNvSpPr/>
            <p:nvPr/>
          </p:nvSpPr>
          <p:spPr>
            <a:xfrm>
              <a:off x="1" y="2947547"/>
              <a:ext cx="9143999" cy="229735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gradFill>
              <a:gsLst>
                <a:gs pos="0">
                  <a:srgbClr val="0154A1">
                    <a:alpha val="80000"/>
                  </a:srgbClr>
                </a:gs>
                <a:gs pos="100000">
                  <a:srgbClr val="342275">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sz="2400"/>
            </a:p>
          </p:txBody>
        </p:sp>
        <p:sp>
          <p:nvSpPr>
            <p:cNvPr id="6" name="任意多边形 5"/>
            <p:cNvSpPr/>
            <p:nvPr/>
          </p:nvSpPr>
          <p:spPr>
            <a:xfrm>
              <a:off x="1" y="3559995"/>
              <a:ext cx="9143999" cy="2215237"/>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gradFill flip="none" rotWithShape="1">
              <a:gsLst>
                <a:gs pos="26000">
                  <a:schemeClr val="bg1"/>
                </a:gs>
                <a:gs pos="100000">
                  <a:srgbClr val="DFDFDF">
                    <a:lumMod val="52000"/>
                    <a:lumOff val="48000"/>
                  </a:srgb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ea typeface="微软雅黑" panose="020B0503020204020204" pitchFamily="34" charset="-122"/>
              </a:endParaRPr>
            </a:p>
          </p:txBody>
        </p:sp>
      </p:grpSp>
      <p:grpSp>
        <p:nvGrpSpPr>
          <p:cNvPr id="7" name="组合 6"/>
          <p:cNvGrpSpPr/>
          <p:nvPr userDrawn="1"/>
        </p:nvGrpSpPr>
        <p:grpSpPr>
          <a:xfrm rot="10800000">
            <a:off x="1" y="-152401"/>
            <a:ext cx="9144001" cy="1210733"/>
            <a:chOff x="1" y="2994858"/>
            <a:chExt cx="9144001" cy="3162457"/>
          </a:xfrm>
        </p:grpSpPr>
        <p:sp>
          <p:nvSpPr>
            <p:cNvPr id="8" name="任意多边形 7"/>
            <p:cNvSpPr/>
            <p:nvPr userDrawn="1"/>
          </p:nvSpPr>
          <p:spPr>
            <a:xfrm>
              <a:off x="1" y="2994858"/>
              <a:ext cx="9143999" cy="2154017"/>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gradFill>
              <a:gsLst>
                <a:gs pos="0">
                  <a:srgbClr val="0154A1">
                    <a:alpha val="80000"/>
                  </a:srgbClr>
                </a:gs>
                <a:gs pos="100000">
                  <a:srgbClr val="342275">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sz="2400" dirty="0"/>
            </a:p>
          </p:txBody>
        </p:sp>
        <p:sp>
          <p:nvSpPr>
            <p:cNvPr id="9" name="任意多边形 8"/>
            <p:cNvSpPr/>
            <p:nvPr/>
          </p:nvSpPr>
          <p:spPr>
            <a:xfrm>
              <a:off x="3" y="3474503"/>
              <a:ext cx="9143999" cy="2682812"/>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gradFill flip="none" rotWithShape="1">
              <a:gsLst>
                <a:gs pos="17000">
                  <a:schemeClr val="bg1"/>
                </a:gs>
                <a:gs pos="100000">
                  <a:srgbClr val="DFDFDF">
                    <a:lumMod val="73000"/>
                    <a:lumOff val="27000"/>
                  </a:srgbClr>
                </a:gs>
                <a:gs pos="81000">
                  <a:srgbClr val="DFDFDF">
                    <a:lumMod val="52000"/>
                    <a:lumOff val="48000"/>
                  </a:srgb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ea typeface="微软雅黑" panose="020B0503020204020204" pitchFamily="34" charset="-122"/>
              </a:endParaRPr>
            </a:p>
          </p:txBody>
        </p:sp>
      </p:grpSp>
      <p:sp>
        <p:nvSpPr>
          <p:cNvPr id="11" name="文本框 10"/>
          <p:cNvSpPr txBox="1"/>
          <p:nvPr userDrawn="1"/>
        </p:nvSpPr>
        <p:spPr>
          <a:xfrm>
            <a:off x="8703044" y="6511211"/>
            <a:ext cx="211221" cy="215442"/>
          </a:xfrm>
          <a:prstGeom prst="rect">
            <a:avLst/>
          </a:prstGeom>
          <a:noFill/>
          <a:ln>
            <a:solidFill>
              <a:schemeClr val="bg1">
                <a:lumMod val="75000"/>
              </a:schemeClr>
            </a:solidFill>
          </a:ln>
        </p:spPr>
        <p:txBody>
          <a:bodyPr wrap="none" lIns="72000" tIns="72000" rIns="72000" bIns="72000" rtlCol="0" anchor="ctr">
            <a:noAutofit/>
          </a:bodyPr>
          <a:lstStyle/>
          <a:p>
            <a:pPr algn="ctr"/>
            <a:fld id="{CE5B7511-CC96-41DE-A965-D9C44FD5C89D}" type="slidenum">
              <a:rPr lang="zh-CN" altLang="en-US" sz="800" b="1" smtClean="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a:t>
            </a:fld>
            <a:endParaRPr lang="zh-CN" altLang="en-US" sz="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 name="标题 1"/>
          <p:cNvSpPr>
            <a:spLocks noGrp="1"/>
          </p:cNvSpPr>
          <p:nvPr>
            <p:ph type="title"/>
          </p:nvPr>
        </p:nvSpPr>
        <p:spPr>
          <a:xfrm>
            <a:off x="238676" y="80104"/>
            <a:ext cx="8229600" cy="4947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72000" rIns="0" bIns="72000"/>
          <a:lstStyle>
            <a:lvl1pPr algn="l" rtl="0" eaLnBrk="0" fontAlgn="base" hangingPunct="0">
              <a:spcBef>
                <a:spcPct val="0"/>
              </a:spcBef>
              <a:spcAft>
                <a:spcPct val="0"/>
              </a:spcAft>
              <a:defRPr lang="zh-CN" altLang="en-US" sz="2400" b="0" kern="1200">
                <a:solidFill>
                  <a:schemeClr val="tx1">
                    <a:lumMod val="85000"/>
                    <a:lumOff val="15000"/>
                  </a:schemeClr>
                </a:solidFill>
                <a:latin typeface="微软雅黑" panose="020B0503020204020204" pitchFamily="34" charset="-122"/>
                <a:ea typeface="微软雅黑" panose="020B0503020204020204" pitchFamily="34" charset="-122"/>
                <a:cs typeface="+mn-cs"/>
              </a:defRPr>
            </a:lvl1pPr>
          </a:lstStyle>
          <a:p>
            <a:pPr lvl="0" algn="l"/>
            <a:r>
              <a:rPr lang="zh-CN" altLang="en-US"/>
              <a:t>单击此处编辑母版标题样式</a:t>
            </a:r>
          </a:p>
        </p:txBody>
      </p:sp>
      <p:pic>
        <p:nvPicPr>
          <p:cNvPr id="14" name="图片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10373" y="333310"/>
            <a:ext cx="617733" cy="617733"/>
          </a:xfrm>
          <a:prstGeom prst="rect">
            <a:avLst/>
          </a:prstGeom>
        </p:spPr>
      </p:pic>
    </p:spTree>
    <p:extLst>
      <p:ext uri="{BB962C8B-B14F-4D97-AF65-F5344CB8AC3E}">
        <p14:creationId xmlns:p14="http://schemas.microsoft.com/office/powerpoint/2010/main" val="1318093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空白2">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8702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空白3">
    <p:spTree>
      <p:nvGrpSpPr>
        <p:cNvPr id="1" name=""/>
        <p:cNvGrpSpPr/>
        <p:nvPr/>
      </p:nvGrpSpPr>
      <p:grpSpPr>
        <a:xfrm>
          <a:off x="0" y="0"/>
          <a:ext cx="0" cy="0"/>
          <a:chOff x="0" y="0"/>
          <a:chExt cx="0" cy="0"/>
        </a:xfrm>
      </p:grpSpPr>
    </p:spTree>
    <p:extLst>
      <p:ext uri="{BB962C8B-B14F-4D97-AF65-F5344CB8AC3E}">
        <p14:creationId xmlns:p14="http://schemas.microsoft.com/office/powerpoint/2010/main" val="5650986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矩形 1"/>
          <p:cNvSpPr>
            <a:spLocks noChangeArrowheads="1"/>
          </p:cNvSpPr>
          <p:nvPr userDrawn="1"/>
        </p:nvSpPr>
        <p:spPr bwMode="auto">
          <a:xfrm>
            <a:off x="-6324600" y="6096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nchor="ctr"/>
          <a:lstStyle>
            <a:lvl1pPr algn="r" eaLnBrk="0" hangingPunct="0">
              <a:defRPr sz="2400">
                <a:solidFill>
                  <a:schemeClr val="tx2"/>
                </a:solidFill>
                <a:latin typeface="Arial" panose="020B0604020202020204" pitchFamily="34" charset="0"/>
                <a:ea typeface="宋体" panose="02010600030101010101" pitchFamily="2" charset="-122"/>
              </a:defRPr>
            </a:lvl1pPr>
            <a:lvl2pPr marL="742950" indent="-285750" algn="r" eaLnBrk="0" hangingPunct="0">
              <a:defRPr sz="2400">
                <a:solidFill>
                  <a:schemeClr val="tx2"/>
                </a:solidFill>
                <a:latin typeface="Arial" panose="020B0604020202020204" pitchFamily="34" charset="0"/>
                <a:ea typeface="宋体" panose="02010600030101010101" pitchFamily="2" charset="-122"/>
              </a:defRPr>
            </a:lvl2pPr>
            <a:lvl3pPr marL="1143000" indent="-228600" algn="r" eaLnBrk="0" hangingPunct="0">
              <a:defRPr sz="2400">
                <a:solidFill>
                  <a:schemeClr val="tx2"/>
                </a:solidFill>
                <a:latin typeface="Arial" panose="020B0604020202020204" pitchFamily="34" charset="0"/>
                <a:ea typeface="宋体" panose="02010600030101010101" pitchFamily="2" charset="-122"/>
              </a:defRPr>
            </a:lvl3pPr>
            <a:lvl4pPr marL="1600200" indent="-228600" algn="r" eaLnBrk="0" hangingPunct="0">
              <a:defRPr sz="2400">
                <a:solidFill>
                  <a:schemeClr val="tx2"/>
                </a:solidFill>
                <a:latin typeface="Arial" panose="020B0604020202020204" pitchFamily="34" charset="0"/>
                <a:ea typeface="宋体" panose="02010600030101010101" pitchFamily="2" charset="-122"/>
              </a:defRPr>
            </a:lvl4pPr>
            <a:lvl5pPr marL="2057400" indent="-228600" algn="r" eaLnBrk="0" hangingPunct="0">
              <a:defRPr sz="2400">
                <a:solidFill>
                  <a:schemeClr val="tx2"/>
                </a:solidFill>
                <a:latin typeface="Arial" panose="020B0604020202020204" pitchFamily="34" charset="0"/>
                <a:ea typeface="宋体" panose="02010600030101010101"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anose="02010600030101010101"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anose="02010600030101010101"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anose="02010600030101010101"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anose="02010600030101010101" pitchFamily="2" charset="-122"/>
              </a:defRPr>
            </a:lvl9pPr>
          </a:lstStyle>
          <a:p>
            <a:pPr eaLnBrk="1" hangingPunct="1"/>
            <a:endParaRPr lang="zh-CN" altLang="en-US" sz="2400">
              <a:ea typeface="微软雅黑" panose="020B0503020204020204" pitchFamily="34" charset="-122"/>
            </a:endParaRPr>
          </a:p>
        </p:txBody>
      </p:sp>
      <p:sp>
        <p:nvSpPr>
          <p:cNvPr id="1027" name="TextBox 3"/>
          <p:cNvSpPr txBox="1">
            <a:spLocks noChangeArrowheads="1"/>
          </p:cNvSpPr>
          <p:nvPr userDrawn="1"/>
        </p:nvSpPr>
        <p:spPr bwMode="auto">
          <a:xfrm>
            <a:off x="2081214" y="2679700"/>
            <a:ext cx="5502275" cy="179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anose="02010600030101010101" pitchFamily="2" charset="-122"/>
              </a:defRPr>
            </a:lvl1pPr>
            <a:lvl2pPr marL="742950" indent="-285750" algn="r" eaLnBrk="0" hangingPunct="0">
              <a:defRPr sz="2400">
                <a:solidFill>
                  <a:schemeClr val="tx2"/>
                </a:solidFill>
                <a:latin typeface="Arial" panose="020B0604020202020204" pitchFamily="34" charset="0"/>
                <a:ea typeface="宋体" panose="02010600030101010101" pitchFamily="2" charset="-122"/>
              </a:defRPr>
            </a:lvl2pPr>
            <a:lvl3pPr marL="1143000" indent="-228600" algn="r" eaLnBrk="0" hangingPunct="0">
              <a:defRPr sz="2400">
                <a:solidFill>
                  <a:schemeClr val="tx2"/>
                </a:solidFill>
                <a:latin typeface="Arial" panose="020B0604020202020204" pitchFamily="34" charset="0"/>
                <a:ea typeface="宋体" panose="02010600030101010101" pitchFamily="2" charset="-122"/>
              </a:defRPr>
            </a:lvl3pPr>
            <a:lvl4pPr marL="1600200" indent="-228600" algn="r" eaLnBrk="0" hangingPunct="0">
              <a:defRPr sz="2400">
                <a:solidFill>
                  <a:schemeClr val="tx2"/>
                </a:solidFill>
                <a:latin typeface="Arial" panose="020B0604020202020204" pitchFamily="34" charset="0"/>
                <a:ea typeface="宋体" panose="02010600030101010101" pitchFamily="2" charset="-122"/>
              </a:defRPr>
            </a:lvl4pPr>
            <a:lvl5pPr marL="2057400" indent="-228600" algn="r" eaLnBrk="0" hangingPunct="0">
              <a:defRPr sz="2400">
                <a:solidFill>
                  <a:schemeClr val="tx2"/>
                </a:solidFill>
                <a:latin typeface="Arial" panose="020B0604020202020204" pitchFamily="34" charset="0"/>
                <a:ea typeface="宋体" panose="02010600030101010101"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anose="02010600030101010101"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anose="02010600030101010101"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anose="02010600030101010101"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anose="02010600030101010101" pitchFamily="2" charset="-122"/>
              </a:defRPr>
            </a:lvl9pPr>
          </a:lstStyle>
          <a:p>
            <a:pPr algn="l" eaLnBrk="1" hangingPunct="1"/>
            <a:endParaRPr lang="zh-CN" altLang="en-US" sz="1800">
              <a:latin typeface="微软雅黑" panose="020B0503020204020204" pitchFamily="34" charset="-122"/>
              <a:ea typeface="微软雅黑" panose="020B0503020204020204" pitchFamily="34" charset="-122"/>
            </a:endParaRPr>
          </a:p>
        </p:txBody>
      </p:sp>
    </p:spTree>
  </p:cSld>
  <p:clrMap bg1="lt1" tx1="dk1" bg2="lt2" tx2="dk2" accent1="accent1" accent2="accent2" accent3="accent3" accent4="accent4" accent5="accent5" accent6="accent6" hlink="hlink" folHlink="folHlink"/>
  <p:sldLayoutIdLst>
    <p:sldLayoutId id="2147483666" r:id="rId1"/>
    <p:sldLayoutId id="2147483674" r:id="rId2"/>
    <p:sldLayoutId id="2147483672" r:id="rId3"/>
    <p:sldLayoutId id="2147483675" r:id="rId4"/>
  </p:sldLayoutIdLst>
  <p:txStyles>
    <p:titleStyle>
      <a:lvl1pPr algn="r" rtl="0" eaLnBrk="0" fontAlgn="base" hangingPunct="0">
        <a:spcBef>
          <a:spcPct val="0"/>
        </a:spcBef>
        <a:spcAft>
          <a:spcPct val="0"/>
        </a:spcAft>
        <a:defRPr sz="2000" b="1">
          <a:solidFill>
            <a:srgbClr val="404040"/>
          </a:solidFill>
          <a:latin typeface="微软雅黑" pitchFamily="34" charset="-122"/>
          <a:ea typeface="微软雅黑" pitchFamily="34" charset="-122"/>
          <a:cs typeface="+mj-cs"/>
        </a:defRPr>
      </a:lvl1pPr>
      <a:lvl2pPr algn="r" rtl="0" eaLnBrk="0" fontAlgn="base" hangingPunct="0">
        <a:spcBef>
          <a:spcPct val="0"/>
        </a:spcBef>
        <a:spcAft>
          <a:spcPct val="0"/>
        </a:spcAft>
        <a:defRPr sz="2000" b="1">
          <a:solidFill>
            <a:srgbClr val="404040"/>
          </a:solidFill>
          <a:latin typeface="微软雅黑" panose="020B0503020204020204" pitchFamily="34" charset="-122"/>
          <a:ea typeface="微软雅黑" panose="020B0503020204020204" pitchFamily="34" charset="-122"/>
        </a:defRPr>
      </a:lvl2pPr>
      <a:lvl3pPr algn="r" rtl="0" eaLnBrk="0" fontAlgn="base" hangingPunct="0">
        <a:spcBef>
          <a:spcPct val="0"/>
        </a:spcBef>
        <a:spcAft>
          <a:spcPct val="0"/>
        </a:spcAft>
        <a:defRPr sz="2000" b="1">
          <a:solidFill>
            <a:srgbClr val="404040"/>
          </a:solidFill>
          <a:latin typeface="微软雅黑" panose="020B0503020204020204" pitchFamily="34" charset="-122"/>
          <a:ea typeface="微软雅黑" panose="020B0503020204020204" pitchFamily="34" charset="-122"/>
        </a:defRPr>
      </a:lvl3pPr>
      <a:lvl4pPr algn="r" rtl="0" eaLnBrk="0" fontAlgn="base" hangingPunct="0">
        <a:spcBef>
          <a:spcPct val="0"/>
        </a:spcBef>
        <a:spcAft>
          <a:spcPct val="0"/>
        </a:spcAft>
        <a:defRPr sz="2000" b="1">
          <a:solidFill>
            <a:srgbClr val="404040"/>
          </a:solidFill>
          <a:latin typeface="微软雅黑" panose="020B0503020204020204" pitchFamily="34" charset="-122"/>
          <a:ea typeface="微软雅黑" panose="020B0503020204020204" pitchFamily="34" charset="-122"/>
        </a:defRPr>
      </a:lvl4pPr>
      <a:lvl5pPr algn="r" rtl="0" eaLnBrk="0" fontAlgn="base" hangingPunct="0">
        <a:spcBef>
          <a:spcPct val="0"/>
        </a:spcBef>
        <a:spcAft>
          <a:spcPct val="0"/>
        </a:spcAft>
        <a:defRPr sz="2000" b="1">
          <a:solidFill>
            <a:srgbClr val="404040"/>
          </a:solidFill>
          <a:latin typeface="微软雅黑" panose="020B0503020204020204" pitchFamily="34" charset="-122"/>
          <a:ea typeface="微软雅黑" panose="020B0503020204020204" pitchFamily="34" charset="-122"/>
        </a:defRPr>
      </a:lvl5pPr>
      <a:lvl6pPr marL="457200" algn="r" rtl="0" fontAlgn="base">
        <a:spcBef>
          <a:spcPct val="0"/>
        </a:spcBef>
        <a:spcAft>
          <a:spcPct val="0"/>
        </a:spcAft>
        <a:defRPr sz="2400">
          <a:solidFill>
            <a:schemeClr val="tx2"/>
          </a:solidFill>
          <a:latin typeface="Arial" charset="0"/>
          <a:ea typeface="宋体" charset="-122"/>
        </a:defRPr>
      </a:lvl6pPr>
      <a:lvl7pPr marL="914400" algn="r" rtl="0" fontAlgn="base">
        <a:spcBef>
          <a:spcPct val="0"/>
        </a:spcBef>
        <a:spcAft>
          <a:spcPct val="0"/>
        </a:spcAft>
        <a:defRPr sz="2400">
          <a:solidFill>
            <a:schemeClr val="tx2"/>
          </a:solidFill>
          <a:latin typeface="Arial" charset="0"/>
          <a:ea typeface="宋体" charset="-122"/>
        </a:defRPr>
      </a:lvl7pPr>
      <a:lvl8pPr marL="1371600" algn="r" rtl="0" fontAlgn="base">
        <a:spcBef>
          <a:spcPct val="0"/>
        </a:spcBef>
        <a:spcAft>
          <a:spcPct val="0"/>
        </a:spcAft>
        <a:defRPr sz="2400">
          <a:solidFill>
            <a:schemeClr val="tx2"/>
          </a:solidFill>
          <a:latin typeface="Arial" charset="0"/>
          <a:ea typeface="宋体" charset="-122"/>
        </a:defRPr>
      </a:lvl8pPr>
      <a:lvl9pPr marL="1828800" algn="r" rtl="0" fontAlgn="base">
        <a:spcBef>
          <a:spcPct val="0"/>
        </a:spcBef>
        <a:spcAft>
          <a:spcPct val="0"/>
        </a:spcAft>
        <a:defRPr sz="2400">
          <a:solidFill>
            <a:schemeClr val="tx2"/>
          </a:solidFill>
          <a:latin typeface="Arial" charset="0"/>
          <a:ea typeface="宋体"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github.com/hyperopt/hyperop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任意多边形 14"/>
          <p:cNvSpPr/>
          <p:nvPr/>
        </p:nvSpPr>
        <p:spPr>
          <a:xfrm>
            <a:off x="2" y="2842036"/>
            <a:ext cx="9143999" cy="2051818"/>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gradFill>
            <a:gsLst>
              <a:gs pos="0">
                <a:srgbClr val="0154A1">
                  <a:alpha val="80000"/>
                </a:srgbClr>
              </a:gs>
              <a:gs pos="100000">
                <a:srgbClr val="342275">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2" name="任意多边形 21"/>
          <p:cNvSpPr/>
          <p:nvPr/>
        </p:nvSpPr>
        <p:spPr>
          <a:xfrm>
            <a:off x="1" y="3489876"/>
            <a:ext cx="9143999" cy="3478011"/>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gradFill flip="none" rotWithShape="1">
            <a:gsLst>
              <a:gs pos="17000">
                <a:schemeClr val="bg1"/>
              </a:gs>
              <a:gs pos="100000">
                <a:srgbClr val="DFDFDF">
                  <a:lumMod val="52000"/>
                  <a:lumOff val="48000"/>
                </a:srgbClr>
              </a:gs>
            </a:gsLst>
            <a:lin ang="27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ea typeface="微软雅黑" panose="020B0503020204020204" pitchFamily="34" charset="-12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0307" y="106349"/>
            <a:ext cx="1417044" cy="1417044"/>
          </a:xfrm>
          <a:prstGeom prst="rect">
            <a:avLst/>
          </a:prstGeom>
        </p:spPr>
      </p:pic>
      <p:sp>
        <p:nvSpPr>
          <p:cNvPr id="2" name="矩形 1"/>
          <p:cNvSpPr/>
          <p:nvPr/>
        </p:nvSpPr>
        <p:spPr>
          <a:xfrm>
            <a:off x="0" y="768003"/>
            <a:ext cx="9004299" cy="800219"/>
          </a:xfrm>
          <a:prstGeom prst="rect">
            <a:avLst/>
          </a:prstGeom>
        </p:spPr>
        <p:txBody>
          <a:bodyPr wrap="square">
            <a:spAutoFit/>
          </a:bodyPr>
          <a:lstStyle/>
          <a:p>
            <a:pPr algn="ctr"/>
            <a:r>
              <a:rPr lang="en-US" altLang="zh-CN" sz="4600" dirty="0"/>
              <a:t>SATE</a:t>
            </a:r>
            <a:r>
              <a:rPr lang="zh-CN" altLang="en-US" sz="4600" dirty="0"/>
              <a:t> </a:t>
            </a:r>
            <a:r>
              <a:rPr lang="en-US" altLang="zh-CN" sz="4600" dirty="0"/>
              <a:t>-</a:t>
            </a:r>
            <a:r>
              <a:rPr lang="zh-CN" altLang="en-US" sz="4600" dirty="0"/>
              <a:t> </a:t>
            </a:r>
            <a:r>
              <a:rPr lang="en-US" altLang="zh-CN" sz="4600" dirty="0"/>
              <a:t>2018</a:t>
            </a:r>
            <a:endParaRPr lang="zh-CN" altLang="en-US" sz="4600" dirty="0"/>
          </a:p>
        </p:txBody>
      </p:sp>
      <p:sp>
        <p:nvSpPr>
          <p:cNvPr id="4" name="文本框 3"/>
          <p:cNvSpPr txBox="1"/>
          <p:nvPr/>
        </p:nvSpPr>
        <p:spPr>
          <a:xfrm>
            <a:off x="194651" y="1791639"/>
            <a:ext cx="8902700" cy="1537540"/>
          </a:xfrm>
          <a:prstGeom prst="rect">
            <a:avLst/>
          </a:prstGeom>
          <a:noFill/>
        </p:spPr>
        <p:txBody>
          <a:bodyPr wrap="square" rtlCol="0">
            <a:noAutofit/>
          </a:bodyPr>
          <a:lstStyle/>
          <a:p>
            <a:pPr algn="ctr"/>
            <a:r>
              <a:rPr lang="zh-CN" altLang="en-US" sz="3100" dirty="0"/>
              <a:t>基于卷积神经网络的代价敏感软件缺陷预测模型</a:t>
            </a:r>
            <a:endParaRPr lang="en-US" altLang="zh-CN" sz="3100" dirty="0"/>
          </a:p>
          <a:p>
            <a:pPr algn="ctr"/>
            <a:r>
              <a:rPr kumimoji="1" lang="en-US" altLang="zh-CN" sz="2000" dirty="0">
                <a:latin typeface="微软雅黑" pitchFamily="34" charset="-122"/>
                <a:ea typeface="微软雅黑" pitchFamily="34" charset="-122"/>
              </a:rPr>
              <a:t>Cost-sensitive Convolutional Neural Network Model for Software Defect Prediction</a:t>
            </a:r>
            <a:endParaRPr kumimoji="1" lang="zh-CN" altLang="en-US" sz="2000" dirty="0">
              <a:latin typeface="微软雅黑" pitchFamily="34" charset="-122"/>
              <a:ea typeface="微软雅黑" pitchFamily="34" charset="-122"/>
            </a:endParaRPr>
          </a:p>
        </p:txBody>
      </p:sp>
      <p:sp>
        <p:nvSpPr>
          <p:cNvPr id="6" name="矩形 5"/>
          <p:cNvSpPr/>
          <p:nvPr/>
        </p:nvSpPr>
        <p:spPr>
          <a:xfrm>
            <a:off x="5074920" y="5135503"/>
            <a:ext cx="3732477" cy="1200329"/>
          </a:xfrm>
          <a:prstGeom prst="rect">
            <a:avLst/>
          </a:prstGeom>
        </p:spPr>
        <p:txBody>
          <a:bodyPr wrap="square">
            <a:spAutoFit/>
          </a:bodyPr>
          <a:lstStyle/>
          <a:p>
            <a:r>
              <a:rPr lang="zh-CN" altLang="en-US" b="1" dirty="0"/>
              <a:t>邱少健、</a:t>
            </a:r>
            <a:r>
              <a:rPr lang="zh-CN" altLang="en-US" dirty="0"/>
              <a:t>蔡子仪、陆璐</a:t>
            </a:r>
            <a:endParaRPr lang="en-US" altLang="zh-CN" dirty="0"/>
          </a:p>
          <a:p>
            <a:r>
              <a:rPr lang="en-US" altLang="zh-CN" dirty="0" err="1"/>
              <a:t>qiushaojian@outlook.com</a:t>
            </a:r>
            <a:endParaRPr lang="en-US" altLang="zh-CN" dirty="0"/>
          </a:p>
          <a:p>
            <a:r>
              <a:rPr lang="en-US" altLang="zh-CN" dirty="0"/>
              <a:t>2018</a:t>
            </a:r>
            <a:r>
              <a:rPr lang="zh-CN" altLang="en-US" dirty="0"/>
              <a:t>年</a:t>
            </a:r>
            <a:r>
              <a:rPr lang="en-US" altLang="zh-CN" dirty="0"/>
              <a:t>11</a:t>
            </a:r>
            <a:r>
              <a:rPr lang="zh-CN" altLang="en-US" dirty="0"/>
              <a:t>月</a:t>
            </a:r>
            <a:r>
              <a:rPr lang="en-US" altLang="zh-CN" dirty="0"/>
              <a:t>23</a:t>
            </a:r>
            <a:r>
              <a:rPr lang="zh-CN" altLang="en-US" dirty="0"/>
              <a:t>日</a:t>
            </a:r>
            <a:endParaRPr lang="en-US" altLang="zh-CN" dirty="0"/>
          </a:p>
        </p:txBody>
      </p:sp>
    </p:spTree>
    <p:extLst>
      <p:ext uri="{BB962C8B-B14F-4D97-AF65-F5344CB8AC3E}">
        <p14:creationId xmlns:p14="http://schemas.microsoft.com/office/powerpoint/2010/main" val="1855089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ED49369-D8D4-3946-A0C4-5CF12635D15E}"/>
              </a:ext>
            </a:extLst>
          </p:cNvPr>
          <p:cNvPicPr>
            <a:picLocks noChangeAspect="1"/>
          </p:cNvPicPr>
          <p:nvPr/>
        </p:nvPicPr>
        <p:blipFill>
          <a:blip r:embed="rId2"/>
          <a:stretch>
            <a:fillRect/>
          </a:stretch>
        </p:blipFill>
        <p:spPr>
          <a:xfrm>
            <a:off x="0" y="3204114"/>
            <a:ext cx="9144000" cy="2988184"/>
          </a:xfrm>
          <a:prstGeom prst="rect">
            <a:avLst/>
          </a:prstGeom>
        </p:spPr>
      </p:pic>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存在的问题和本文的方法</a:t>
            </a:r>
          </a:p>
        </p:txBody>
      </p:sp>
      <p:sp>
        <p:nvSpPr>
          <p:cNvPr id="5" name="矩形 4">
            <a:extLst>
              <a:ext uri="{FF2B5EF4-FFF2-40B4-BE49-F238E27FC236}">
                <a16:creationId xmlns:a16="http://schemas.microsoft.com/office/drawing/2014/main" id="{77EFA4AB-3899-2649-A887-9A4BD1725373}"/>
              </a:ext>
            </a:extLst>
          </p:cNvPr>
          <p:cNvSpPr/>
          <p:nvPr/>
        </p:nvSpPr>
        <p:spPr>
          <a:xfrm>
            <a:off x="313860" y="1083575"/>
            <a:ext cx="8349954" cy="2431435"/>
          </a:xfrm>
          <a:prstGeom prst="rect">
            <a:avLst/>
          </a:prstGeom>
        </p:spPr>
        <p:txBody>
          <a:bodyPr wrap="square">
            <a:spAutoFit/>
          </a:bodyPr>
          <a:lstStyle/>
          <a:p>
            <a:pPr algn="just"/>
            <a:r>
              <a:rPr lang="en-US" altLang="zh-CN" sz="1200" dirty="0"/>
              <a:t>[7] Li J, He P, Zhu J, et al. Software defect prediction via convolutional neural network[C]//Software Quality, Reliability and Security (QRS), 2017 IEEE International Conference on. IEEE, 2017: 318-328.</a:t>
            </a:r>
          </a:p>
          <a:p>
            <a:pPr algn="just"/>
            <a:endParaRPr lang="en-US" altLang="zh-CN" sz="1600" dirty="0"/>
          </a:p>
          <a:p>
            <a:pPr algn="just"/>
            <a:r>
              <a:rPr lang="en-US" altLang="zh-CN" sz="1600" dirty="0"/>
              <a:t>1</a:t>
            </a:r>
            <a:r>
              <a:rPr lang="zh-CN" altLang="en-US" sz="1600" dirty="0"/>
              <a:t>、CNN提取源码语义特征后构建的逻辑回归分类器对软件缺陷进行预测，其仿真实验验证了利用CNN构建的预测模型可以得到比DBN更好的效果。</a:t>
            </a:r>
            <a:endParaRPr lang="en-US" altLang="zh-CN" sz="1600" dirty="0"/>
          </a:p>
          <a:p>
            <a:pPr algn="just"/>
            <a:endParaRPr lang="en-US" altLang="zh-CN" sz="1600" dirty="0"/>
          </a:p>
          <a:p>
            <a:pPr algn="just"/>
            <a:r>
              <a:rPr lang="en-US" altLang="zh-CN" sz="1600" dirty="0"/>
              <a:t>2</a:t>
            </a:r>
            <a:r>
              <a:rPr lang="zh-CN" altLang="en-US" sz="1600" dirty="0"/>
              <a:t>、上述用于软件缺陷预测的CNN模型中存在着</a:t>
            </a:r>
            <a:r>
              <a:rPr lang="zh-CN" altLang="en-US" sz="1600" b="1" dirty="0">
                <a:solidFill>
                  <a:srgbClr val="2724FF"/>
                </a:solidFill>
              </a:rPr>
              <a:t>语义特征挖掘不足（仅利用单层卷积层）</a:t>
            </a:r>
            <a:r>
              <a:rPr lang="zh-CN" altLang="en-US" sz="1600" dirty="0"/>
              <a:t>和</a:t>
            </a:r>
            <a:r>
              <a:rPr lang="zh-CN" altLang="en-US" sz="1600" b="1" dirty="0">
                <a:solidFill>
                  <a:srgbClr val="2724FF"/>
                </a:solidFill>
              </a:rPr>
              <a:t>分类不均衡处理方法随机性较强（仅利用样本随机过采样方法）</a:t>
            </a:r>
            <a:r>
              <a:rPr lang="zh-CN" altLang="en-US" sz="1600" dirty="0"/>
              <a:t>的问题，本文针对上述两点问题，构建了</a:t>
            </a:r>
            <a:r>
              <a:rPr lang="zh-CN" altLang="en-US" sz="1600" b="1" dirty="0">
                <a:solidFill>
                  <a:srgbClr val="2724FF"/>
                </a:solidFill>
              </a:rPr>
              <a:t>基于代价敏感的三层卷积神经网络模型</a:t>
            </a:r>
            <a:r>
              <a:rPr lang="zh-CN" altLang="en-US" sz="1600" dirty="0"/>
              <a:t>（Cost-sensitive three-layer convolutional neural network，CS-TCNN）</a:t>
            </a:r>
          </a:p>
        </p:txBody>
      </p:sp>
      <p:pic>
        <p:nvPicPr>
          <p:cNvPr id="6" name="图片 5">
            <a:extLst>
              <a:ext uri="{FF2B5EF4-FFF2-40B4-BE49-F238E27FC236}">
                <a16:creationId xmlns:a16="http://schemas.microsoft.com/office/drawing/2014/main" id="{A3E7CAD8-496E-D445-99AF-42CF0A54F9D1}"/>
              </a:ext>
            </a:extLst>
          </p:cNvPr>
          <p:cNvPicPr>
            <a:picLocks noChangeAspect="1"/>
          </p:cNvPicPr>
          <p:nvPr/>
        </p:nvPicPr>
        <p:blipFill>
          <a:blip r:embed="rId3"/>
          <a:stretch>
            <a:fillRect/>
          </a:stretch>
        </p:blipFill>
        <p:spPr>
          <a:xfrm>
            <a:off x="4918243" y="6119146"/>
            <a:ext cx="4225757" cy="665702"/>
          </a:xfrm>
          <a:prstGeom prst="rect">
            <a:avLst/>
          </a:prstGeom>
        </p:spPr>
      </p:pic>
    </p:spTree>
    <p:extLst>
      <p:ext uri="{BB962C8B-B14F-4D97-AF65-F5344CB8AC3E}">
        <p14:creationId xmlns:p14="http://schemas.microsoft.com/office/powerpoint/2010/main" val="2883822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实验数据集</a:t>
            </a:r>
          </a:p>
        </p:txBody>
      </p:sp>
      <p:sp>
        <p:nvSpPr>
          <p:cNvPr id="5" name="矩形 4">
            <a:extLst>
              <a:ext uri="{FF2B5EF4-FFF2-40B4-BE49-F238E27FC236}">
                <a16:creationId xmlns:a16="http://schemas.microsoft.com/office/drawing/2014/main" id="{77EFA4AB-3899-2649-A887-9A4BD1725373}"/>
              </a:ext>
            </a:extLst>
          </p:cNvPr>
          <p:cNvSpPr/>
          <p:nvPr/>
        </p:nvSpPr>
        <p:spPr>
          <a:xfrm>
            <a:off x="313860" y="1052968"/>
            <a:ext cx="8349954" cy="5324535"/>
          </a:xfrm>
          <a:prstGeom prst="rect">
            <a:avLst/>
          </a:prstGeom>
        </p:spPr>
        <p:txBody>
          <a:bodyPr wrap="square">
            <a:spAutoFit/>
          </a:bodyPr>
          <a:lstStyle/>
          <a:p>
            <a:pPr algn="just"/>
            <a:r>
              <a:rPr lang="zh-CN" altLang="en-US" sz="2000" dirty="0"/>
              <a:t>      </a:t>
            </a:r>
            <a:r>
              <a:rPr lang="zh-CN" altLang="zh-CN" sz="2000" dirty="0"/>
              <a:t>为了评估</a:t>
            </a:r>
            <a:r>
              <a:rPr lang="en-US" altLang="zh-CN" sz="2000" dirty="0"/>
              <a:t>CS-TCNN</a:t>
            </a:r>
            <a:r>
              <a:rPr lang="zh-CN" altLang="zh-CN" sz="2000" dirty="0"/>
              <a:t>模型的性能，本文从</a:t>
            </a:r>
            <a:r>
              <a:rPr lang="zh-CN" altLang="en-US" sz="2000" b="1" dirty="0">
                <a:solidFill>
                  <a:srgbClr val="2724FF"/>
                </a:solidFill>
              </a:rPr>
              <a:t>开放的</a:t>
            </a:r>
            <a:r>
              <a:rPr lang="en-US" altLang="zh-CN" sz="2000" b="1" dirty="0">
                <a:solidFill>
                  <a:srgbClr val="2724FF"/>
                </a:solidFill>
              </a:rPr>
              <a:t>PROMISE</a:t>
            </a:r>
            <a:r>
              <a:rPr lang="zh-CN" altLang="zh-CN" sz="2000" b="1" dirty="0">
                <a:solidFill>
                  <a:srgbClr val="2724FF"/>
                </a:solidFill>
              </a:rPr>
              <a:t>数据集</a:t>
            </a:r>
            <a:r>
              <a:rPr lang="en-US" altLang="zh-CN" sz="2000" baseline="30000" dirty="0"/>
              <a:t>[14]</a:t>
            </a:r>
            <a:r>
              <a:rPr lang="zh-CN" altLang="zh-CN" sz="2000" dirty="0"/>
              <a:t>中选取了</a:t>
            </a:r>
            <a:r>
              <a:rPr lang="en-US" altLang="zh-CN" sz="2000" b="1" dirty="0">
                <a:solidFill>
                  <a:srgbClr val="2724FF"/>
                </a:solidFill>
              </a:rPr>
              <a:t>8</a:t>
            </a:r>
            <a:r>
              <a:rPr lang="zh-CN" altLang="zh-CN" sz="2000" b="1" dirty="0">
                <a:solidFill>
                  <a:srgbClr val="2724FF"/>
                </a:solidFill>
              </a:rPr>
              <a:t>个软件</a:t>
            </a:r>
            <a:r>
              <a:rPr lang="zh-CN" altLang="zh-CN" sz="2000" dirty="0"/>
              <a:t>，按照版本划分</a:t>
            </a:r>
            <a:r>
              <a:rPr lang="zh-CN" altLang="zh-CN" sz="2000" b="1" dirty="0">
                <a:solidFill>
                  <a:srgbClr val="2724FF"/>
                </a:solidFill>
              </a:rPr>
              <a:t>共含</a:t>
            </a:r>
            <a:r>
              <a:rPr lang="en-US" altLang="zh-CN" sz="2000" b="1" dirty="0">
                <a:solidFill>
                  <a:srgbClr val="2724FF"/>
                </a:solidFill>
              </a:rPr>
              <a:t>19</a:t>
            </a:r>
            <a:r>
              <a:rPr lang="zh-CN" altLang="zh-CN" sz="2000" b="1" dirty="0">
                <a:solidFill>
                  <a:srgbClr val="2724FF"/>
                </a:solidFill>
              </a:rPr>
              <a:t>个项目</a:t>
            </a:r>
            <a:r>
              <a:rPr lang="zh-CN" altLang="zh-CN" sz="2000" dirty="0"/>
              <a:t>，可组成</a:t>
            </a:r>
            <a:r>
              <a:rPr lang="en-US" altLang="zh-CN" sz="2000" b="1" dirty="0">
                <a:solidFill>
                  <a:srgbClr val="2724FF"/>
                </a:solidFill>
              </a:rPr>
              <a:t>11</a:t>
            </a:r>
            <a:r>
              <a:rPr lang="zh-CN" altLang="zh-CN" sz="2000" b="1" dirty="0">
                <a:solidFill>
                  <a:srgbClr val="2724FF"/>
                </a:solidFill>
              </a:rPr>
              <a:t>组的软件缺陷预测任务</a:t>
            </a:r>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endParaRPr lang="en-US" altLang="zh-CN" sz="2000" b="1" dirty="0">
              <a:solidFill>
                <a:srgbClr val="2724FF"/>
              </a:solidFill>
            </a:endParaRPr>
          </a:p>
          <a:p>
            <a:pPr algn="just"/>
            <a:r>
              <a:rPr lang="zh-CN" altLang="en-US" sz="2000" dirty="0"/>
              <a:t>     </a:t>
            </a:r>
            <a:r>
              <a:rPr lang="zh-CN" altLang="zh-CN" sz="2000" dirty="0"/>
              <a:t>（在同个软件中，分别将旧版本数据作为训练集，将新版本数据作为测试集，如</a:t>
            </a:r>
            <a:r>
              <a:rPr lang="en-US" altLang="zh-CN" sz="2000" dirty="0"/>
              <a:t>Camel-1.2</a:t>
            </a:r>
            <a:r>
              <a:rPr lang="zh-CN" altLang="zh-CN" sz="2000" dirty="0"/>
              <a:t>数据作为训练集，</a:t>
            </a:r>
            <a:r>
              <a:rPr lang="en-US" altLang="zh-CN" sz="2000" dirty="0"/>
              <a:t>Camel-1.4</a:t>
            </a:r>
            <a:r>
              <a:rPr lang="zh-CN" altLang="zh-CN" sz="2000" dirty="0"/>
              <a:t>中数据作为测试集）。</a:t>
            </a:r>
            <a:endParaRPr lang="zh-CN" altLang="en-US" sz="2000" dirty="0"/>
          </a:p>
        </p:txBody>
      </p:sp>
      <p:pic>
        <p:nvPicPr>
          <p:cNvPr id="6" name="图片 5">
            <a:extLst>
              <a:ext uri="{FF2B5EF4-FFF2-40B4-BE49-F238E27FC236}">
                <a16:creationId xmlns:a16="http://schemas.microsoft.com/office/drawing/2014/main" id="{728AA2C4-20C0-7D44-A26E-564C2DFDAC94}"/>
              </a:ext>
            </a:extLst>
          </p:cNvPr>
          <p:cNvPicPr>
            <a:picLocks noChangeAspect="1"/>
          </p:cNvPicPr>
          <p:nvPr/>
        </p:nvPicPr>
        <p:blipFill>
          <a:blip r:embed="rId2"/>
          <a:stretch>
            <a:fillRect/>
          </a:stretch>
        </p:blipFill>
        <p:spPr>
          <a:xfrm>
            <a:off x="1617580" y="1791742"/>
            <a:ext cx="5742513" cy="3411194"/>
          </a:xfrm>
          <a:prstGeom prst="rect">
            <a:avLst/>
          </a:prstGeom>
        </p:spPr>
      </p:pic>
    </p:spTree>
    <p:extLst>
      <p:ext uri="{BB962C8B-B14F-4D97-AF65-F5344CB8AC3E}">
        <p14:creationId xmlns:p14="http://schemas.microsoft.com/office/powerpoint/2010/main" val="3414428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120187"/>
            <a:ext cx="8229600" cy="494715"/>
          </a:xfrm>
        </p:spPr>
        <p:txBody>
          <a:bodyPr/>
          <a:lstStyle/>
          <a:p>
            <a:r>
              <a:rPr lang="zh-CN" altLang="en-US" b="1" dirty="0">
                <a:solidFill>
                  <a:srgbClr val="0154A1"/>
                </a:solidFill>
              </a:rPr>
              <a:t>实验结果</a:t>
            </a:r>
          </a:p>
        </p:txBody>
      </p:sp>
      <p:pic>
        <p:nvPicPr>
          <p:cNvPr id="3" name="图片 2">
            <a:extLst>
              <a:ext uri="{FF2B5EF4-FFF2-40B4-BE49-F238E27FC236}">
                <a16:creationId xmlns:a16="http://schemas.microsoft.com/office/drawing/2014/main" id="{D0E12564-C035-5A4A-A942-8BC916EFC145}"/>
              </a:ext>
            </a:extLst>
          </p:cNvPr>
          <p:cNvPicPr>
            <a:picLocks noChangeAspect="1"/>
          </p:cNvPicPr>
          <p:nvPr/>
        </p:nvPicPr>
        <p:blipFill>
          <a:blip r:embed="rId2"/>
          <a:stretch>
            <a:fillRect/>
          </a:stretch>
        </p:blipFill>
        <p:spPr>
          <a:xfrm>
            <a:off x="676656" y="632251"/>
            <a:ext cx="3113918" cy="5375357"/>
          </a:xfrm>
          <a:prstGeom prst="rect">
            <a:avLst/>
          </a:prstGeom>
        </p:spPr>
      </p:pic>
      <p:pic>
        <p:nvPicPr>
          <p:cNvPr id="4" name="图片 3">
            <a:extLst>
              <a:ext uri="{FF2B5EF4-FFF2-40B4-BE49-F238E27FC236}">
                <a16:creationId xmlns:a16="http://schemas.microsoft.com/office/drawing/2014/main" id="{161C3365-2278-8F45-A048-D4807320513C}"/>
              </a:ext>
            </a:extLst>
          </p:cNvPr>
          <p:cNvPicPr>
            <a:picLocks noChangeAspect="1"/>
          </p:cNvPicPr>
          <p:nvPr/>
        </p:nvPicPr>
        <p:blipFill>
          <a:blip r:embed="rId3"/>
          <a:stretch>
            <a:fillRect/>
          </a:stretch>
        </p:blipFill>
        <p:spPr>
          <a:xfrm>
            <a:off x="4615450" y="637370"/>
            <a:ext cx="3076328" cy="5370238"/>
          </a:xfrm>
          <a:prstGeom prst="rect">
            <a:avLst/>
          </a:prstGeom>
        </p:spPr>
      </p:pic>
    </p:spTree>
    <p:extLst>
      <p:ext uri="{BB962C8B-B14F-4D97-AF65-F5344CB8AC3E}">
        <p14:creationId xmlns:p14="http://schemas.microsoft.com/office/powerpoint/2010/main" val="1425725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审稿人主要意见的回答</a:t>
            </a:r>
          </a:p>
        </p:txBody>
      </p:sp>
      <p:sp>
        <p:nvSpPr>
          <p:cNvPr id="33" name="文本框 32"/>
          <p:cNvSpPr txBox="1"/>
          <p:nvPr/>
        </p:nvSpPr>
        <p:spPr>
          <a:xfrm>
            <a:off x="340953" y="1147250"/>
            <a:ext cx="8432800" cy="5537014"/>
          </a:xfrm>
          <a:prstGeom prst="rect">
            <a:avLst/>
          </a:prstGeom>
          <a:noFill/>
        </p:spPr>
        <p:txBody>
          <a:bodyPr wrap="square" rtlCol="0">
            <a:noAutofit/>
          </a:bodyPr>
          <a:lstStyle/>
          <a:p>
            <a:r>
              <a:rPr lang="en-US" altLang="zh-CN" sz="1800" dirty="0"/>
              <a:t>Q1</a:t>
            </a:r>
            <a:r>
              <a:rPr lang="zh-CN" altLang="en-US" sz="1800" dirty="0"/>
              <a:t>：本文提出使用一种代价敏感方法来处理类别不均衡问题。传统的处理类不均衡问题方法主要是各种不同的</a:t>
            </a:r>
            <a:r>
              <a:rPr lang="en-US" altLang="zh-CN" sz="1800" dirty="0"/>
              <a:t>resampling</a:t>
            </a:r>
            <a:r>
              <a:rPr lang="zh-CN" altLang="en-US" sz="1800" dirty="0"/>
              <a:t>技术，比如 </a:t>
            </a:r>
            <a:r>
              <a:rPr lang="en-US" altLang="zh-CN" sz="1800" dirty="0"/>
              <a:t>simple duplicate, SMOTE, spread subsample, etc. </a:t>
            </a:r>
            <a:r>
              <a:rPr lang="zh-CN" altLang="en-US" sz="1800" dirty="0"/>
              <a:t>作者是如何选择的？</a:t>
            </a:r>
            <a:endParaRPr lang="en-US" altLang="zh-CN" sz="1800" dirty="0"/>
          </a:p>
          <a:p>
            <a:endParaRPr lang="en-US" altLang="zh-CN" sz="1800" dirty="0"/>
          </a:p>
          <a:p>
            <a:r>
              <a:rPr lang="zh-CN" altLang="zh-CN" sz="1800" b="1" dirty="0">
                <a:solidFill>
                  <a:srgbClr val="2724FF"/>
                </a:solidFill>
              </a:rPr>
              <a:t>考虑到</a:t>
            </a:r>
            <a:r>
              <a:rPr lang="en-US" altLang="zh-CN" sz="1800" b="1" dirty="0">
                <a:solidFill>
                  <a:srgbClr val="2724FF"/>
                </a:solidFill>
              </a:rPr>
              <a:t>SMOTE</a:t>
            </a:r>
            <a:r>
              <a:rPr lang="zh-CN" altLang="zh-CN" sz="1800" b="1" dirty="0">
                <a:solidFill>
                  <a:srgbClr val="2724FF"/>
                </a:solidFill>
              </a:rPr>
              <a:t>等方法涉及样本间距离的度量方法，但是目前</a:t>
            </a:r>
            <a:r>
              <a:rPr lang="en-US" altLang="zh-CN" sz="1800" b="1" dirty="0">
                <a:solidFill>
                  <a:srgbClr val="2724FF"/>
                </a:solidFill>
              </a:rPr>
              <a:t>AST</a:t>
            </a:r>
            <a:r>
              <a:rPr lang="zh-CN" altLang="zh-CN" sz="1800" b="1" dirty="0">
                <a:solidFill>
                  <a:srgbClr val="2724FF"/>
                </a:solidFill>
              </a:rPr>
              <a:t>向量之间距离的度量方法还需进一步探索，故本文采用与样本距离度量无关的代价敏感方法作为处理类别不平衡问题的策略。</a:t>
            </a:r>
            <a:endParaRPr lang="en-US" altLang="zh-CN" sz="1800" b="1" dirty="0">
              <a:solidFill>
                <a:srgbClr val="2724FF"/>
              </a:solidFill>
            </a:endParaRPr>
          </a:p>
          <a:p>
            <a:endParaRPr lang="en-US" altLang="zh-CN" sz="1800" b="1" dirty="0">
              <a:solidFill>
                <a:srgbClr val="2724FF"/>
              </a:solidFill>
            </a:endParaRPr>
          </a:p>
          <a:p>
            <a:r>
              <a:rPr lang="en-US" altLang="zh-CN" sz="1800" dirty="0"/>
              <a:t>Q2</a:t>
            </a:r>
            <a:r>
              <a:rPr lang="zh-CN" altLang="en-US" sz="1800" dirty="0"/>
              <a:t>：实验设置中采用了另外两种不同的深度学习方法作为对比方法，我们知道深度学习方法一般都是对参数设置较为敏感的，本文需要进一步解释比较方法</a:t>
            </a:r>
            <a:r>
              <a:rPr lang="en-US" altLang="zh-CN" sz="1800" dirty="0"/>
              <a:t>CNN</a:t>
            </a:r>
            <a:r>
              <a:rPr lang="zh-CN" altLang="en-US" sz="1800" dirty="0"/>
              <a:t>的参数设置策略。</a:t>
            </a:r>
            <a:endParaRPr lang="en-US" altLang="zh-CN" sz="1800" dirty="0"/>
          </a:p>
          <a:p>
            <a:endParaRPr lang="en-US" altLang="zh-CN" sz="1800" dirty="0"/>
          </a:p>
          <a:p>
            <a:r>
              <a:rPr kumimoji="1" lang="zh-CN" altLang="en-US" sz="1800" dirty="0">
                <a:solidFill>
                  <a:srgbClr val="2724FF"/>
                </a:solidFill>
                <a:latin typeface="微软雅黑" pitchFamily="34" charset="-122"/>
                <a:ea typeface="微软雅黑" pitchFamily="34" charset="-122"/>
              </a:rPr>
              <a:t>调参工具 </a:t>
            </a:r>
            <a:r>
              <a:rPr kumimoji="1" lang="en-US" altLang="zh-CN" sz="1800" dirty="0" err="1">
                <a:solidFill>
                  <a:srgbClr val="2724FF"/>
                </a:solidFill>
                <a:latin typeface="微软雅黑" pitchFamily="34" charset="-122"/>
                <a:ea typeface="微软雅黑" pitchFamily="34" charset="-122"/>
              </a:rPr>
              <a:t>Hyperopt</a:t>
            </a:r>
            <a:r>
              <a:rPr kumimoji="1" lang="zh-CN" altLang="en-US" sz="1800" dirty="0">
                <a:solidFill>
                  <a:srgbClr val="2724FF"/>
                </a:solidFill>
                <a:latin typeface="微软雅黑" pitchFamily="34" charset="-122"/>
                <a:ea typeface="微软雅黑" pitchFamily="34" charset="-122"/>
              </a:rPr>
              <a:t>：</a:t>
            </a:r>
            <a:r>
              <a:rPr kumimoji="1" lang="en-US" altLang="zh-CN" sz="1800" dirty="0">
                <a:solidFill>
                  <a:srgbClr val="2724FF"/>
                </a:solidFill>
                <a:latin typeface="微软雅黑" pitchFamily="34" charset="-122"/>
                <a:ea typeface="微软雅黑" pitchFamily="34" charset="-122"/>
              </a:rPr>
              <a:t> </a:t>
            </a:r>
            <a:r>
              <a:rPr kumimoji="1" lang="en-US" altLang="zh-CN" sz="1800" dirty="0">
                <a:solidFill>
                  <a:srgbClr val="2724FF"/>
                </a:solidFill>
                <a:latin typeface="微软雅黑" pitchFamily="34" charset="-122"/>
                <a:ea typeface="微软雅黑" pitchFamily="34" charset="-122"/>
                <a:hlinkClick r:id="rId2">
                  <a:extLst>
                    <a:ext uri="{A12FA001-AC4F-418D-AE19-62706E023703}">
                      <ahyp:hlinkClr xmlns:ahyp="http://schemas.microsoft.com/office/drawing/2018/hyperlinkcolor" val="tx"/>
                    </a:ext>
                  </a:extLst>
                </a:hlinkClick>
              </a:rPr>
              <a:t>https://github.com/hyperopt/hyperopt</a:t>
            </a:r>
            <a:r>
              <a:rPr kumimoji="1" lang="zh-CN" altLang="en-US" sz="1800" dirty="0">
                <a:solidFill>
                  <a:srgbClr val="2724FF"/>
                </a:solidFill>
                <a:latin typeface="微软雅黑" pitchFamily="34" charset="-122"/>
                <a:ea typeface="微软雅黑" pitchFamily="34" charset="-122"/>
              </a:rPr>
              <a:t>，采用随机搜索的超参筛选方法。</a:t>
            </a:r>
            <a:endParaRPr kumimoji="1" lang="en-US" altLang="zh-CN" sz="1800" dirty="0">
              <a:solidFill>
                <a:srgbClr val="2724FF"/>
              </a:solidFill>
              <a:latin typeface="微软雅黑" pitchFamily="34" charset="-122"/>
              <a:ea typeface="微软雅黑" pitchFamily="34" charset="-122"/>
            </a:endParaRPr>
          </a:p>
          <a:p>
            <a:endParaRPr kumimoji="1" lang="en-US" altLang="zh-CN" sz="1800" dirty="0">
              <a:latin typeface="微软雅黑" pitchFamily="34" charset="-122"/>
              <a:ea typeface="微软雅黑" pitchFamily="34" charset="-122"/>
            </a:endParaRPr>
          </a:p>
          <a:p>
            <a:endParaRPr kumimoji="1" lang="zh-CN" altLang="en-US" sz="1800" dirty="0">
              <a:latin typeface="微软雅黑" pitchFamily="34" charset="-122"/>
              <a:ea typeface="微软雅黑" pitchFamily="34" charset="-122"/>
            </a:endParaRPr>
          </a:p>
          <a:p>
            <a:endParaRPr lang="en-US" altLang="zh-CN" sz="1800" dirty="0"/>
          </a:p>
          <a:p>
            <a:endParaRPr lang="en-US" altLang="zh-CN" sz="1800" dirty="0"/>
          </a:p>
          <a:p>
            <a:endParaRPr lang="zh-CN" altLang="zh-CN" sz="1800" dirty="0"/>
          </a:p>
        </p:txBody>
      </p:sp>
      <p:sp>
        <p:nvSpPr>
          <p:cNvPr id="5" name="文本框 4">
            <a:extLst>
              <a:ext uri="{FF2B5EF4-FFF2-40B4-BE49-F238E27FC236}">
                <a16:creationId xmlns:a16="http://schemas.microsoft.com/office/drawing/2014/main" id="{3095B2CF-1E67-3641-AC1E-C69DECC41B9C}"/>
              </a:ext>
            </a:extLst>
          </p:cNvPr>
          <p:cNvSpPr txBox="1"/>
          <p:nvPr/>
        </p:nvSpPr>
        <p:spPr>
          <a:xfrm>
            <a:off x="425196" y="6199632"/>
            <a:ext cx="4599432" cy="288988"/>
          </a:xfrm>
          <a:prstGeom prst="rect">
            <a:avLst/>
          </a:prstGeom>
          <a:noFill/>
        </p:spPr>
        <p:txBody>
          <a:bodyPr wrap="none" rtlCol="0">
            <a:noAutofit/>
          </a:bodyPr>
          <a:lstStyle/>
          <a:p>
            <a:endParaRPr kumimoji="1" lang="zh-CN" altLang="en-US" sz="1200" dirty="0">
              <a:latin typeface="微软雅黑" pitchFamily="34" charset="-122"/>
              <a:ea typeface="微软雅黑" pitchFamily="34" charset="-122"/>
            </a:endParaRPr>
          </a:p>
        </p:txBody>
      </p:sp>
      <p:pic>
        <p:nvPicPr>
          <p:cNvPr id="4" name="图片 3">
            <a:extLst>
              <a:ext uri="{FF2B5EF4-FFF2-40B4-BE49-F238E27FC236}">
                <a16:creationId xmlns:a16="http://schemas.microsoft.com/office/drawing/2014/main" id="{3312D3EF-D951-F545-A781-3A94B0B09E65}"/>
              </a:ext>
            </a:extLst>
          </p:cNvPr>
          <p:cNvPicPr>
            <a:picLocks noChangeAspect="1"/>
          </p:cNvPicPr>
          <p:nvPr/>
        </p:nvPicPr>
        <p:blipFill>
          <a:blip r:embed="rId3"/>
          <a:stretch>
            <a:fillRect/>
          </a:stretch>
        </p:blipFill>
        <p:spPr>
          <a:xfrm>
            <a:off x="2542032" y="4871478"/>
            <a:ext cx="3364992" cy="1712129"/>
          </a:xfrm>
          <a:prstGeom prst="rect">
            <a:avLst/>
          </a:prstGeom>
        </p:spPr>
      </p:pic>
    </p:spTree>
    <p:extLst>
      <p:ext uri="{BB962C8B-B14F-4D97-AF65-F5344CB8AC3E}">
        <p14:creationId xmlns:p14="http://schemas.microsoft.com/office/powerpoint/2010/main" val="11229319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en-US" altLang="zh-CN" b="1" dirty="0">
                <a:solidFill>
                  <a:srgbClr val="0154A1"/>
                </a:solidFill>
              </a:rPr>
              <a:t>Reference</a:t>
            </a:r>
            <a:endParaRPr lang="zh-CN" altLang="en-US" b="1" dirty="0">
              <a:solidFill>
                <a:srgbClr val="0154A1"/>
              </a:solidFill>
            </a:endParaRPr>
          </a:p>
        </p:txBody>
      </p:sp>
      <p:sp>
        <p:nvSpPr>
          <p:cNvPr id="33" name="文本框 32"/>
          <p:cNvSpPr txBox="1"/>
          <p:nvPr/>
        </p:nvSpPr>
        <p:spPr>
          <a:xfrm>
            <a:off x="386672" y="1130363"/>
            <a:ext cx="8510439" cy="4073974"/>
          </a:xfrm>
          <a:prstGeom prst="rect">
            <a:avLst/>
          </a:prstGeom>
          <a:noFill/>
        </p:spPr>
        <p:txBody>
          <a:bodyPr wrap="square" rtlCol="0">
            <a:noAutofit/>
          </a:bodyPr>
          <a:lstStyle/>
          <a:p>
            <a:r>
              <a:rPr lang="en-US" altLang="zh-CN" sz="1600" dirty="0"/>
              <a:t>[1] LIU H</a:t>
            </a:r>
            <a:r>
              <a:rPr lang="zh-CN" altLang="zh-CN" sz="1600" dirty="0"/>
              <a:t>，</a:t>
            </a:r>
            <a:r>
              <a:rPr lang="en-US" altLang="zh-CN" sz="1600" dirty="0"/>
              <a:t>HAO K G. Cause Analysis Method of Software Defect [J]. Computer Science</a:t>
            </a:r>
            <a:r>
              <a:rPr lang="zh-CN" altLang="zh-CN" sz="1600" dirty="0"/>
              <a:t>，</a:t>
            </a:r>
            <a:r>
              <a:rPr lang="en-US" altLang="zh-CN" sz="1600" dirty="0"/>
              <a:t>2009</a:t>
            </a:r>
            <a:r>
              <a:rPr lang="zh-CN" altLang="zh-CN" sz="1600" dirty="0"/>
              <a:t>，</a:t>
            </a:r>
            <a:r>
              <a:rPr lang="en-US" altLang="zh-CN" sz="1600" dirty="0"/>
              <a:t>36(1):242-243. (in Chinese)</a:t>
            </a:r>
            <a:r>
              <a:rPr lang="zh-CN" altLang="zh-CN" sz="1600" dirty="0"/>
              <a:t> </a:t>
            </a:r>
            <a:endParaRPr lang="en-US" altLang="zh-CN" sz="1600" dirty="0"/>
          </a:p>
          <a:p>
            <a:r>
              <a:rPr lang="en-US" altLang="zh-CN" sz="1600" dirty="0"/>
              <a:t>[2] RADJENOVIC D, HERICKO M, TORKAR R, et al. Software fault prediction metrics: A systematic literature review[J]. Information and Software Technology, 2013, 55(8):1397-1418. </a:t>
            </a:r>
            <a:endParaRPr lang="zh-CN" altLang="zh-CN" sz="1600" dirty="0"/>
          </a:p>
          <a:p>
            <a:r>
              <a:rPr lang="en-US" altLang="zh-CN" sz="1600" dirty="0"/>
              <a:t>[3] JURECZKO M, MADEYSKI L. Towards identifying software project clusters with regard to defect prediction[C]// Proceedings of the 6th International Conference on Predictive Models in Software Engineering, 2010:9.</a:t>
            </a:r>
            <a:endParaRPr lang="zh-CN" altLang="zh-CN" sz="1600" dirty="0"/>
          </a:p>
          <a:p>
            <a:r>
              <a:rPr lang="en-US" altLang="zh-CN" sz="1600" dirty="0"/>
              <a:t>[4] YANG X, LO D, XIA X, et al. TLEL: A two-layer ensemble learning approach for just-in-time defect prediction[J]. Information and Software Technology, 2017, 87:206-220.</a:t>
            </a:r>
          </a:p>
          <a:p>
            <a:r>
              <a:rPr lang="en-US" altLang="zh-CN" sz="1600" dirty="0"/>
              <a:t>[5] BOETTICHER G. The PROMISE repository of empirical software engineering data[J]. http://</a:t>
            </a:r>
            <a:r>
              <a:rPr lang="en-US" altLang="zh-CN" sz="1600" dirty="0" err="1"/>
              <a:t>promisedata.org</a:t>
            </a:r>
            <a:r>
              <a:rPr lang="en-US" altLang="zh-CN" sz="1600" dirty="0"/>
              <a:t>/repository, 2007.</a:t>
            </a:r>
          </a:p>
          <a:p>
            <a:r>
              <a:rPr lang="en-US" altLang="zh-CN" sz="1600" dirty="0"/>
              <a:t>[6] Wang S, Liu T, Nam J, et al. Deep Semantic Feature Learning for Software Defect Prediction[J]. IEEE Transactions on Software Engineering, 2018.</a:t>
            </a:r>
            <a:endParaRPr lang="zh-CN" altLang="en-US" sz="1600" dirty="0"/>
          </a:p>
          <a:p>
            <a:r>
              <a:rPr lang="en-US" altLang="zh-CN" sz="1600" dirty="0"/>
              <a:t>[7] Li J, He P, Zhu J, et al. Software defect prediction via convolutional neural network[C]//Software Quality, Reliability and Security (QRS), 2017 IEEE International Conference on. IEEE, 2017: 318-328.</a:t>
            </a:r>
          </a:p>
          <a:p>
            <a:endParaRPr lang="zh-CN" altLang="zh-CN" sz="1600" dirty="0"/>
          </a:p>
          <a:p>
            <a:endParaRPr lang="zh-CN" altLang="zh-CN" sz="1600" dirty="0"/>
          </a:p>
        </p:txBody>
      </p:sp>
      <p:sp>
        <p:nvSpPr>
          <p:cNvPr id="3" name="文本框 2">
            <a:extLst>
              <a:ext uri="{FF2B5EF4-FFF2-40B4-BE49-F238E27FC236}">
                <a16:creationId xmlns:a16="http://schemas.microsoft.com/office/drawing/2014/main" id="{9604565A-32BB-2D49-AC98-DCDB53392429}"/>
              </a:ext>
            </a:extLst>
          </p:cNvPr>
          <p:cNvSpPr txBox="1"/>
          <p:nvPr/>
        </p:nvSpPr>
        <p:spPr>
          <a:xfrm>
            <a:off x="386672" y="5519351"/>
            <a:ext cx="3443416" cy="378940"/>
          </a:xfrm>
          <a:prstGeom prst="rect">
            <a:avLst/>
          </a:prstGeom>
          <a:noFill/>
        </p:spPr>
        <p:txBody>
          <a:bodyPr wrap="none" rtlCol="0">
            <a:noAutofit/>
          </a:bodyPr>
          <a:lstStyle/>
          <a:p>
            <a:r>
              <a:rPr lang="en-US" altLang="zh-CN" sz="1800" dirty="0"/>
              <a:t>https://</a:t>
            </a:r>
            <a:r>
              <a:rPr lang="en-US" altLang="zh-CN" sz="1800" dirty="0" err="1"/>
              <a:t>github.com</a:t>
            </a:r>
            <a:r>
              <a:rPr lang="en-US" altLang="zh-CN" sz="1800" dirty="0"/>
              <a:t>/kevinqiu1990</a:t>
            </a:r>
            <a:endParaRPr lang="zh-CN" altLang="zh-CN" sz="1800" dirty="0"/>
          </a:p>
          <a:p>
            <a:pPr algn="l"/>
            <a:endParaRPr kumimoji="1" lang="zh-CN" altLang="en-US" sz="1800" dirty="0">
              <a:latin typeface="微软雅黑" pitchFamily="34" charset="-122"/>
              <a:ea typeface="微软雅黑" pitchFamily="34" charset="-122"/>
            </a:endParaRPr>
          </a:p>
        </p:txBody>
      </p:sp>
    </p:spTree>
    <p:extLst>
      <p:ext uri="{BB962C8B-B14F-4D97-AF65-F5344CB8AC3E}">
        <p14:creationId xmlns:p14="http://schemas.microsoft.com/office/powerpoint/2010/main" val="717975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框 32"/>
          <p:cNvSpPr txBox="1"/>
          <p:nvPr/>
        </p:nvSpPr>
        <p:spPr>
          <a:xfrm>
            <a:off x="3593593" y="2807208"/>
            <a:ext cx="1618487" cy="694944"/>
          </a:xfrm>
          <a:prstGeom prst="rect">
            <a:avLst/>
          </a:prstGeom>
          <a:noFill/>
        </p:spPr>
        <p:txBody>
          <a:bodyPr wrap="square" rtlCol="0">
            <a:noAutofit/>
          </a:bodyPr>
          <a:lstStyle/>
          <a:p>
            <a:r>
              <a:rPr lang="en-US" altLang="zh-CN" sz="4200" dirty="0"/>
              <a:t>Q</a:t>
            </a:r>
            <a:r>
              <a:rPr lang="zh-CN" altLang="en-US" sz="4200" dirty="0"/>
              <a:t> </a:t>
            </a:r>
            <a:r>
              <a:rPr lang="en-US" altLang="zh-CN" sz="4200" dirty="0"/>
              <a:t>&amp;</a:t>
            </a:r>
            <a:r>
              <a:rPr lang="zh-CN" altLang="en-US" sz="4200" dirty="0"/>
              <a:t> </a:t>
            </a:r>
            <a:r>
              <a:rPr lang="en-US" altLang="zh-CN" sz="4200" dirty="0"/>
              <a:t>A</a:t>
            </a:r>
            <a:endParaRPr lang="zh-CN" altLang="zh-CN" sz="4200" dirty="0"/>
          </a:p>
        </p:txBody>
      </p:sp>
    </p:spTree>
    <p:extLst>
      <p:ext uri="{BB962C8B-B14F-4D97-AF65-F5344CB8AC3E}">
        <p14:creationId xmlns:p14="http://schemas.microsoft.com/office/powerpoint/2010/main" val="514860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0" y="-49275"/>
            <a:ext cx="9144000" cy="4999079"/>
          </a:xfrm>
          <a:prstGeom prst="rect">
            <a:avLst/>
          </a:prstGeom>
        </p:spPr>
      </p:pic>
      <p:sp>
        <p:nvSpPr>
          <p:cNvPr id="11" name="任意多边形 10"/>
          <p:cNvSpPr/>
          <p:nvPr/>
        </p:nvSpPr>
        <p:spPr>
          <a:xfrm>
            <a:off x="2" y="2842036"/>
            <a:ext cx="9143999" cy="2051818"/>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gradFill>
            <a:gsLst>
              <a:gs pos="0">
                <a:srgbClr val="0154A1">
                  <a:alpha val="80000"/>
                </a:srgbClr>
              </a:gs>
              <a:gs pos="100000">
                <a:srgbClr val="342275">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2" name="任意多边形 11"/>
          <p:cNvSpPr/>
          <p:nvPr/>
        </p:nvSpPr>
        <p:spPr>
          <a:xfrm>
            <a:off x="2" y="3379992"/>
            <a:ext cx="9143999" cy="3478011"/>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gradFill flip="none" rotWithShape="1">
            <a:gsLst>
              <a:gs pos="17000">
                <a:schemeClr val="bg1"/>
              </a:gs>
              <a:gs pos="100000">
                <a:srgbClr val="DFDFDF">
                  <a:lumMod val="52000"/>
                  <a:lumOff val="48000"/>
                </a:srgbClr>
              </a:gs>
            </a:gsLst>
            <a:lin ang="27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ea typeface="微软雅黑" panose="020B0503020204020204" pitchFamily="34" charset="-122"/>
            </a:endParaRPr>
          </a:p>
        </p:txBody>
      </p:sp>
      <p:sp>
        <p:nvSpPr>
          <p:cNvPr id="8" name="TextBox 8"/>
          <p:cNvSpPr txBox="1"/>
          <p:nvPr/>
        </p:nvSpPr>
        <p:spPr>
          <a:xfrm>
            <a:off x="6588844" y="5305302"/>
            <a:ext cx="2228139" cy="1200329"/>
          </a:xfrm>
          <a:prstGeom prst="rect">
            <a:avLst/>
          </a:prstGeom>
          <a:noFill/>
        </p:spPr>
        <p:txBody>
          <a:bodyPr wrap="square" rtlCol="0">
            <a:spAutoFit/>
          </a:bodyPr>
          <a:lstStyle/>
          <a:p>
            <a:pPr algn="r">
              <a:lnSpc>
                <a:spcPct val="120000"/>
              </a:lnSpc>
            </a:pPr>
            <a:r>
              <a:rPr lang="zh-CN" altLang="en-US" sz="3600" b="1" dirty="0">
                <a:solidFill>
                  <a:srgbClr val="0154A1"/>
                </a:solidFill>
                <a:ea typeface="微软雅黑" pitchFamily="34" charset="-122"/>
                <a:cs typeface="Arial" pitchFamily="34" charset="0"/>
              </a:rPr>
              <a:t>谢谢</a:t>
            </a:r>
            <a:endParaRPr lang="en-US" altLang="zh-CN" sz="3600" b="1" dirty="0">
              <a:solidFill>
                <a:srgbClr val="0154A1"/>
              </a:solidFill>
              <a:ea typeface="微软雅黑" pitchFamily="34" charset="-122"/>
              <a:cs typeface="Arial" pitchFamily="34" charset="0"/>
            </a:endParaRPr>
          </a:p>
          <a:p>
            <a:pPr algn="r">
              <a:lnSpc>
                <a:spcPct val="120000"/>
              </a:lnSpc>
            </a:pPr>
            <a:r>
              <a:rPr lang="en-US" altLang="zh-CN" dirty="0">
                <a:solidFill>
                  <a:schemeClr val="tx1">
                    <a:lumMod val="75000"/>
                    <a:lumOff val="25000"/>
                  </a:schemeClr>
                </a:solidFill>
                <a:ea typeface="微软雅黑" pitchFamily="34" charset="-122"/>
                <a:cs typeface="Arial" pitchFamily="34" charset="0"/>
              </a:rPr>
              <a:t>Thank You</a:t>
            </a:r>
            <a:endParaRPr lang="zh-CN" altLang="en-US" dirty="0">
              <a:solidFill>
                <a:schemeClr val="tx1">
                  <a:lumMod val="75000"/>
                  <a:lumOff val="25000"/>
                </a:schemeClr>
              </a:solidFill>
              <a:ea typeface="微软雅黑" pitchFamily="34" charset="-122"/>
              <a:cs typeface="Arial" pitchFamily="34" charset="0"/>
            </a:endParaRPr>
          </a:p>
        </p:txBody>
      </p:sp>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575" y="5634699"/>
            <a:ext cx="617733" cy="617733"/>
          </a:xfrm>
          <a:prstGeom prst="rect">
            <a:avLst/>
          </a:prstGeom>
        </p:spPr>
      </p:pic>
    </p:spTree>
    <p:extLst>
      <p:ext uri="{BB962C8B-B14F-4D97-AF65-F5344CB8AC3E}">
        <p14:creationId xmlns:p14="http://schemas.microsoft.com/office/powerpoint/2010/main" val="4078089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研究背景</a:t>
            </a:r>
          </a:p>
        </p:txBody>
      </p:sp>
      <p:sp>
        <p:nvSpPr>
          <p:cNvPr id="4" name="矩形 3">
            <a:extLst>
              <a:ext uri="{FF2B5EF4-FFF2-40B4-BE49-F238E27FC236}">
                <a16:creationId xmlns:a16="http://schemas.microsoft.com/office/drawing/2014/main" id="{C31DFB4A-8BBE-9E42-A370-E3925EF4CD36}"/>
              </a:ext>
            </a:extLst>
          </p:cNvPr>
          <p:cNvSpPr/>
          <p:nvPr/>
        </p:nvSpPr>
        <p:spPr>
          <a:xfrm>
            <a:off x="383099" y="1477142"/>
            <a:ext cx="8287597" cy="4042132"/>
          </a:xfrm>
          <a:prstGeom prst="rect">
            <a:avLst/>
          </a:prstGeom>
        </p:spPr>
        <p:txBody>
          <a:bodyPr wrap="square">
            <a:spAutoFit/>
          </a:bodyPr>
          <a:lstStyle/>
          <a:p>
            <a:pPr indent="266700" algn="just">
              <a:lnSpc>
                <a:spcPts val="2200"/>
              </a:lnSpc>
              <a:spcAft>
                <a:spcPts val="0"/>
              </a:spcAft>
            </a:pPr>
            <a:r>
              <a:rPr lang="zh-CN" altLang="en-US" sz="2200" dirty="0"/>
              <a:t>    在软件的生命周期中，软件质量保障技术扮演着重要角色。软件中潜在的、未被发现的缺陷势必影响软件质量，尽早地发现缺陷并对其加以处理将对软件质量的保障具有重要的意义</a:t>
            </a:r>
            <a:r>
              <a:rPr lang="en-US" altLang="zh-CN" sz="2200" baseline="30000" dirty="0"/>
              <a:t>[1]</a:t>
            </a:r>
            <a:r>
              <a:rPr lang="zh-CN" altLang="en-US" sz="2200" dirty="0"/>
              <a:t>。</a:t>
            </a:r>
            <a:r>
              <a:rPr lang="zh-CN" altLang="en-US" sz="2200" dirty="0">
                <a:solidFill>
                  <a:srgbClr val="2724FF"/>
                </a:solidFill>
              </a:rPr>
              <a:t>通过软件缺陷预测技术，可一定程度地预测软件系统中的缺陷分布，以此帮助质量保障团队客观地了解软件质量状态，从而有效地分配测试资源，评估软件是否达到了交付和使用的标准</a:t>
            </a:r>
            <a:r>
              <a:rPr lang="zh-CN" altLang="en-US" sz="2200" dirty="0"/>
              <a:t>。</a:t>
            </a:r>
            <a:endParaRPr lang="en-US" altLang="zh-CN" sz="2200" dirty="0"/>
          </a:p>
          <a:p>
            <a:pPr indent="266700" algn="just">
              <a:lnSpc>
                <a:spcPts val="2200"/>
              </a:lnSpc>
              <a:spcAft>
                <a:spcPts val="0"/>
              </a:spcAft>
            </a:pPr>
            <a:endParaRPr lang="en-US" altLang="zh-CN" sz="2200" dirty="0"/>
          </a:p>
          <a:p>
            <a:pPr indent="266700" algn="just">
              <a:lnSpc>
                <a:spcPts val="2200"/>
              </a:lnSpc>
              <a:spcAft>
                <a:spcPts val="0"/>
              </a:spcAft>
            </a:pPr>
            <a:r>
              <a:rPr lang="zh-CN" altLang="en-US" sz="2200" dirty="0"/>
              <a:t>    </a:t>
            </a:r>
            <a:r>
              <a:rPr lang="zh-CN" altLang="zh-CN" sz="2200" dirty="0"/>
              <a:t>基于此，许多研究人员密切关注</a:t>
            </a:r>
            <a:r>
              <a:rPr lang="zh-CN" altLang="en-US" sz="2200" b="1" dirty="0">
                <a:solidFill>
                  <a:srgbClr val="2724FF"/>
                </a:solidFill>
              </a:rPr>
              <a:t>软件</a:t>
            </a:r>
            <a:r>
              <a:rPr lang="zh-CN" altLang="zh-CN" sz="2200" b="1" dirty="0">
                <a:solidFill>
                  <a:srgbClr val="2724FF"/>
                </a:solidFill>
              </a:rPr>
              <a:t>缺陷预测技术</a:t>
            </a:r>
            <a:r>
              <a:rPr lang="zh-CN" altLang="zh-CN" sz="2200" dirty="0"/>
              <a:t>并尝试通过</a:t>
            </a:r>
            <a:r>
              <a:rPr lang="zh-CN" altLang="zh-CN" sz="2200" b="1" dirty="0">
                <a:solidFill>
                  <a:srgbClr val="2724FF"/>
                </a:solidFill>
              </a:rPr>
              <a:t>机器学习方法检测软件中有缺陷倾向的模块或文件</a:t>
            </a:r>
            <a:r>
              <a:rPr lang="zh-CN" altLang="zh-CN" sz="2200" dirty="0"/>
              <a:t>。</a:t>
            </a:r>
            <a:endParaRPr lang="en-US" altLang="zh-CN" sz="2200" dirty="0"/>
          </a:p>
          <a:p>
            <a:pPr indent="266700" algn="just">
              <a:lnSpc>
                <a:spcPts val="2200"/>
              </a:lnSpc>
              <a:spcAft>
                <a:spcPts val="0"/>
              </a:spcAft>
            </a:pPr>
            <a:endParaRPr lang="en-US" altLang="zh-CN" sz="2200" dirty="0"/>
          </a:p>
          <a:p>
            <a:pPr indent="266700" algn="just">
              <a:lnSpc>
                <a:spcPts val="2200"/>
              </a:lnSpc>
              <a:spcAft>
                <a:spcPts val="0"/>
              </a:spcAft>
            </a:pPr>
            <a:r>
              <a:rPr lang="zh-CN" altLang="en-US" sz="2200" dirty="0"/>
              <a:t>    目前，</a:t>
            </a:r>
            <a:r>
              <a:rPr lang="zh-CN" altLang="zh-CN" sz="2200" dirty="0"/>
              <a:t>这些软件缺陷预测方法</a:t>
            </a:r>
            <a:r>
              <a:rPr lang="zh-CN" altLang="en-US" sz="2200" dirty="0"/>
              <a:t>多</a:t>
            </a:r>
            <a:r>
              <a:rPr lang="zh-CN" altLang="zh-CN" sz="2200" dirty="0"/>
              <a:t>是在获取</a:t>
            </a:r>
            <a:r>
              <a:rPr lang="zh-CN" altLang="zh-CN" sz="2200" b="1" dirty="0">
                <a:solidFill>
                  <a:srgbClr val="2724FF"/>
                </a:solidFill>
              </a:rPr>
              <a:t>手工软件度量特征</a:t>
            </a:r>
            <a:r>
              <a:rPr lang="zh-CN" altLang="zh-CN" sz="2200" dirty="0"/>
              <a:t>的基础上进行的，</a:t>
            </a:r>
            <a:r>
              <a:rPr lang="zh-CN" altLang="en-US" sz="2200" b="1" dirty="0">
                <a:solidFill>
                  <a:srgbClr val="2724FF"/>
                </a:solidFill>
              </a:rPr>
              <a:t>主观的</a:t>
            </a:r>
            <a:r>
              <a:rPr lang="zh-CN" altLang="zh-CN" sz="2200" b="1" dirty="0">
                <a:solidFill>
                  <a:srgbClr val="2724FF"/>
                </a:solidFill>
              </a:rPr>
              <a:t>软件特征选择的方法</a:t>
            </a:r>
            <a:r>
              <a:rPr lang="zh-CN" altLang="zh-CN" sz="2200" dirty="0"/>
              <a:t>会直接影响缺陷预测的效率和准确性。</a:t>
            </a:r>
            <a:endParaRPr lang="en-US" altLang="zh-CN" sz="2200" dirty="0"/>
          </a:p>
          <a:p>
            <a:pPr indent="266700" algn="just">
              <a:lnSpc>
                <a:spcPts val="2200"/>
              </a:lnSpc>
              <a:spcAft>
                <a:spcPts val="0"/>
              </a:spcAft>
            </a:pPr>
            <a:endParaRPr lang="en-US" altLang="zh-CN" sz="2200" dirty="0"/>
          </a:p>
        </p:txBody>
      </p:sp>
    </p:spTree>
    <p:extLst>
      <p:ext uri="{BB962C8B-B14F-4D97-AF65-F5344CB8AC3E}">
        <p14:creationId xmlns:p14="http://schemas.microsoft.com/office/powerpoint/2010/main" val="3090667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传统</a:t>
            </a:r>
            <a:r>
              <a:rPr lang="en-US" altLang="zh-CN" b="1" dirty="0">
                <a:solidFill>
                  <a:srgbClr val="0154A1"/>
                </a:solidFill>
              </a:rPr>
              <a:t>Hand-Craft</a:t>
            </a:r>
            <a:r>
              <a:rPr lang="zh-CN" altLang="en-US" b="1" dirty="0">
                <a:solidFill>
                  <a:srgbClr val="0154A1"/>
                </a:solidFill>
              </a:rPr>
              <a:t>特征</a:t>
            </a:r>
          </a:p>
        </p:txBody>
      </p:sp>
      <p:sp>
        <p:nvSpPr>
          <p:cNvPr id="4" name="矩形 3">
            <a:extLst>
              <a:ext uri="{FF2B5EF4-FFF2-40B4-BE49-F238E27FC236}">
                <a16:creationId xmlns:a16="http://schemas.microsoft.com/office/drawing/2014/main" id="{C31DFB4A-8BBE-9E42-A370-E3925EF4CD36}"/>
              </a:ext>
            </a:extLst>
          </p:cNvPr>
          <p:cNvSpPr/>
          <p:nvPr/>
        </p:nvSpPr>
        <p:spPr>
          <a:xfrm>
            <a:off x="383099" y="1047374"/>
            <a:ext cx="8287597" cy="4606389"/>
          </a:xfrm>
          <a:prstGeom prst="rect">
            <a:avLst/>
          </a:prstGeom>
        </p:spPr>
        <p:txBody>
          <a:bodyPr wrap="square">
            <a:spAutoFit/>
          </a:bodyPr>
          <a:lstStyle/>
          <a:p>
            <a:pPr indent="266700" algn="just">
              <a:lnSpc>
                <a:spcPts val="2200"/>
              </a:lnSpc>
              <a:spcAft>
                <a:spcPts val="0"/>
              </a:spcAft>
            </a:pPr>
            <a:r>
              <a:rPr lang="en-US" altLang="zh-CN" sz="2200" dirty="0" err="1"/>
              <a:t>Radjenovic</a:t>
            </a:r>
            <a:r>
              <a:rPr lang="en-US" altLang="zh-CN" sz="2200" dirty="0"/>
              <a:t> D</a:t>
            </a:r>
            <a:r>
              <a:rPr lang="zh-CN" altLang="zh-CN" sz="2200" dirty="0"/>
              <a:t>等人</a:t>
            </a:r>
            <a:r>
              <a:rPr lang="en-US" altLang="zh-CN" sz="2200" baseline="30000" dirty="0"/>
              <a:t>[2]</a:t>
            </a:r>
            <a:r>
              <a:rPr lang="zh-CN" altLang="zh-CN" sz="2200" dirty="0"/>
              <a:t>认为软件模块的复杂性与软件缺陷的分布具有直接的关系</a:t>
            </a:r>
            <a:r>
              <a:rPr lang="en-US" altLang="zh-CN" sz="2200" dirty="0"/>
              <a:t>,</a:t>
            </a:r>
            <a:r>
              <a:rPr lang="zh-CN" altLang="zh-CN" sz="2200" dirty="0"/>
              <a:t>以源码复杂性特征作为输入可预测软件的缺陷，其主要包括</a:t>
            </a:r>
            <a:r>
              <a:rPr lang="zh-CN" altLang="zh-CN" sz="2200" b="1" dirty="0">
                <a:solidFill>
                  <a:srgbClr val="2724FF"/>
                </a:solidFill>
              </a:rPr>
              <a:t>基于操作符和操作数的</a:t>
            </a:r>
            <a:r>
              <a:rPr lang="en-US" altLang="zh-CN" sz="2200" b="1" dirty="0">
                <a:solidFill>
                  <a:srgbClr val="2724FF"/>
                </a:solidFill>
              </a:rPr>
              <a:t>Halstead</a:t>
            </a:r>
            <a:r>
              <a:rPr lang="zh-CN" altLang="zh-CN" sz="2200" b="1" dirty="0">
                <a:solidFill>
                  <a:srgbClr val="2724FF"/>
                </a:solidFill>
              </a:rPr>
              <a:t>特征，基于依赖性的</a:t>
            </a:r>
            <a:r>
              <a:rPr lang="en-US" altLang="zh-CN" sz="2200" b="1" dirty="0">
                <a:solidFill>
                  <a:srgbClr val="2724FF"/>
                </a:solidFill>
              </a:rPr>
              <a:t>McCabe</a:t>
            </a:r>
            <a:r>
              <a:rPr lang="zh-CN" altLang="zh-CN" sz="2200" b="1" dirty="0">
                <a:solidFill>
                  <a:srgbClr val="2724FF"/>
                </a:solidFill>
              </a:rPr>
              <a:t>特征</a:t>
            </a:r>
            <a:r>
              <a:rPr lang="zh-CN" altLang="zh-CN" sz="2200" dirty="0">
                <a:solidFill>
                  <a:srgbClr val="2724FF"/>
                </a:solidFill>
              </a:rPr>
              <a:t>。</a:t>
            </a:r>
            <a:endParaRPr lang="en-US" altLang="zh-CN" sz="2200" dirty="0">
              <a:solidFill>
                <a:srgbClr val="2724FF"/>
              </a:solidFill>
            </a:endParaRPr>
          </a:p>
          <a:p>
            <a:pPr indent="266700" algn="just">
              <a:lnSpc>
                <a:spcPts val="2200"/>
              </a:lnSpc>
              <a:spcAft>
                <a:spcPts val="0"/>
              </a:spcAft>
            </a:pPr>
            <a:endParaRPr lang="en-US" altLang="zh-CN" sz="2200" dirty="0"/>
          </a:p>
          <a:p>
            <a:pPr indent="266700" algn="just">
              <a:lnSpc>
                <a:spcPts val="2200"/>
              </a:lnSpc>
              <a:spcAft>
                <a:spcPts val="0"/>
              </a:spcAft>
            </a:pPr>
            <a:endParaRPr lang="en-US" altLang="zh-CN" sz="2200" dirty="0"/>
          </a:p>
          <a:p>
            <a:pPr indent="266700" algn="just">
              <a:lnSpc>
                <a:spcPts val="2200"/>
              </a:lnSpc>
              <a:spcAft>
                <a:spcPts val="0"/>
              </a:spcAft>
            </a:pPr>
            <a:endParaRPr lang="en-US" altLang="zh-CN" sz="2200" dirty="0"/>
          </a:p>
          <a:p>
            <a:pPr indent="266700" algn="just">
              <a:lnSpc>
                <a:spcPts val="2200"/>
              </a:lnSpc>
              <a:spcAft>
                <a:spcPts val="0"/>
              </a:spcAft>
            </a:pPr>
            <a:r>
              <a:rPr lang="en-US" altLang="zh-CN" sz="2200" dirty="0" err="1"/>
              <a:t>Jureczko</a:t>
            </a:r>
            <a:r>
              <a:rPr lang="en-US" altLang="zh-CN" sz="2200" dirty="0"/>
              <a:t> M</a:t>
            </a:r>
            <a:r>
              <a:rPr lang="zh-CN" altLang="zh-CN" sz="2200" dirty="0"/>
              <a:t>等人</a:t>
            </a:r>
            <a:r>
              <a:rPr lang="en-US" altLang="zh-CN" sz="2200" baseline="30000" dirty="0"/>
              <a:t>[3]</a:t>
            </a:r>
            <a:r>
              <a:rPr lang="zh-CN" altLang="zh-CN" sz="2200" dirty="0"/>
              <a:t>针对</a:t>
            </a:r>
            <a:r>
              <a:rPr lang="zh-CN" altLang="zh-CN" sz="2200" b="1" dirty="0">
                <a:solidFill>
                  <a:srgbClr val="2724FF"/>
                </a:solidFill>
              </a:rPr>
              <a:t>面向对象软件</a:t>
            </a:r>
            <a:r>
              <a:rPr lang="zh-CN" altLang="zh-CN" sz="2200" dirty="0"/>
              <a:t>的缺陷预测问题进行了软件特征提取，整理了如类中使用的方法个数、类在继承树中子类个数等特征。</a:t>
            </a:r>
            <a:endParaRPr lang="en-US" altLang="zh-CN" sz="2200" dirty="0"/>
          </a:p>
          <a:p>
            <a:pPr indent="266700" algn="just">
              <a:lnSpc>
                <a:spcPts val="2200"/>
              </a:lnSpc>
              <a:spcAft>
                <a:spcPts val="0"/>
              </a:spcAft>
            </a:pPr>
            <a:endParaRPr lang="en-US" altLang="zh-CN" sz="2200" dirty="0"/>
          </a:p>
          <a:p>
            <a:pPr indent="266700" algn="just">
              <a:lnSpc>
                <a:spcPts val="2200"/>
              </a:lnSpc>
              <a:spcAft>
                <a:spcPts val="0"/>
              </a:spcAft>
            </a:pPr>
            <a:endParaRPr lang="en-US" altLang="zh-CN" sz="2200" dirty="0"/>
          </a:p>
          <a:p>
            <a:pPr indent="266700" algn="just">
              <a:lnSpc>
                <a:spcPts val="2200"/>
              </a:lnSpc>
              <a:spcAft>
                <a:spcPts val="0"/>
              </a:spcAft>
            </a:pPr>
            <a:endParaRPr lang="en-US" altLang="zh-CN" sz="2200" dirty="0"/>
          </a:p>
          <a:p>
            <a:pPr indent="266700" algn="just">
              <a:lnSpc>
                <a:spcPts val="2200"/>
              </a:lnSpc>
              <a:spcAft>
                <a:spcPts val="0"/>
              </a:spcAft>
            </a:pPr>
            <a:r>
              <a:rPr lang="en-US" altLang="zh-CN" sz="2200" dirty="0"/>
              <a:t>Yang X</a:t>
            </a:r>
            <a:r>
              <a:rPr lang="zh-CN" altLang="zh-CN" sz="2200" dirty="0"/>
              <a:t>等人</a:t>
            </a:r>
            <a:r>
              <a:rPr lang="en-US" altLang="zh-CN" sz="2200" baseline="30000" dirty="0"/>
              <a:t>[4]</a:t>
            </a:r>
            <a:r>
              <a:rPr lang="zh-CN" altLang="zh-CN" sz="2200" dirty="0"/>
              <a:t>认为</a:t>
            </a:r>
            <a:r>
              <a:rPr lang="zh-CN" altLang="zh-CN" sz="2200" b="1" dirty="0">
                <a:solidFill>
                  <a:srgbClr val="2724FF"/>
                </a:solidFill>
              </a:rPr>
              <a:t>软件开发过程中所产生的信息</a:t>
            </a:r>
            <a:r>
              <a:rPr lang="zh-CN" altLang="zh-CN" sz="2200" dirty="0"/>
              <a:t>也对缺陷预测有所帮助，其验证了通过软件开发的过程特征进行软件缺陷预测的有效性。</a:t>
            </a:r>
            <a:endParaRPr lang="en-US" altLang="zh-CN" sz="2200" dirty="0"/>
          </a:p>
        </p:txBody>
      </p:sp>
      <p:graphicFrame>
        <p:nvGraphicFramePr>
          <p:cNvPr id="3" name="表格 2">
            <a:extLst>
              <a:ext uri="{FF2B5EF4-FFF2-40B4-BE49-F238E27FC236}">
                <a16:creationId xmlns:a16="http://schemas.microsoft.com/office/drawing/2014/main" id="{CAA057FE-EB41-F643-BA92-F23B75F1E121}"/>
              </a:ext>
            </a:extLst>
          </p:cNvPr>
          <p:cNvGraphicFramePr>
            <a:graphicFrameLocks noGrp="1"/>
          </p:cNvGraphicFramePr>
          <p:nvPr>
            <p:extLst>
              <p:ext uri="{D42A27DB-BD31-4B8C-83A1-F6EECF244321}">
                <p14:modId xmlns:p14="http://schemas.microsoft.com/office/powerpoint/2010/main" val="4023257335"/>
              </p:ext>
            </p:extLst>
          </p:nvPr>
        </p:nvGraphicFramePr>
        <p:xfrm>
          <a:off x="1280076" y="2384552"/>
          <a:ext cx="6096000" cy="370840"/>
        </p:xfrm>
        <a:graphic>
          <a:graphicData uri="http://schemas.openxmlformats.org/drawingml/2006/table">
            <a:tbl>
              <a:tblPr bandRow="1">
                <a:tableStyleId>{5940675A-B579-460E-94D1-54222C63F5DA}</a:tableStyleId>
              </a:tblPr>
              <a:tblGrid>
                <a:gridCol w="1524000">
                  <a:extLst>
                    <a:ext uri="{9D8B030D-6E8A-4147-A177-3AD203B41FA5}">
                      <a16:colId xmlns:a16="http://schemas.microsoft.com/office/drawing/2014/main" val="2420013857"/>
                    </a:ext>
                  </a:extLst>
                </a:gridCol>
                <a:gridCol w="1524000">
                  <a:extLst>
                    <a:ext uri="{9D8B030D-6E8A-4147-A177-3AD203B41FA5}">
                      <a16:colId xmlns:a16="http://schemas.microsoft.com/office/drawing/2014/main" val="1914305947"/>
                    </a:ext>
                  </a:extLst>
                </a:gridCol>
                <a:gridCol w="1524000">
                  <a:extLst>
                    <a:ext uri="{9D8B030D-6E8A-4147-A177-3AD203B41FA5}">
                      <a16:colId xmlns:a16="http://schemas.microsoft.com/office/drawing/2014/main" val="302764223"/>
                    </a:ext>
                  </a:extLst>
                </a:gridCol>
                <a:gridCol w="1524000">
                  <a:extLst>
                    <a:ext uri="{9D8B030D-6E8A-4147-A177-3AD203B41FA5}">
                      <a16:colId xmlns:a16="http://schemas.microsoft.com/office/drawing/2014/main" val="1148841173"/>
                    </a:ext>
                  </a:extLst>
                </a:gridCol>
              </a:tblGrid>
              <a:tr h="370840">
                <a:tc>
                  <a:txBody>
                    <a:bodyPr/>
                    <a:lstStyle/>
                    <a:p>
                      <a:pPr algn="ctr"/>
                      <a:r>
                        <a:rPr lang="zh-CN" altLang="en-US" dirty="0"/>
                        <a:t>代码行数</a:t>
                      </a:r>
                    </a:p>
                  </a:txBody>
                  <a:tcPr/>
                </a:tc>
                <a:tc>
                  <a:txBody>
                    <a:bodyPr/>
                    <a:lstStyle/>
                    <a:p>
                      <a:pPr algn="ctr"/>
                      <a:r>
                        <a:rPr lang="zh-CN" altLang="en-US" dirty="0"/>
                        <a:t>方法数</a:t>
                      </a:r>
                    </a:p>
                  </a:txBody>
                  <a:tcPr/>
                </a:tc>
                <a:tc>
                  <a:txBody>
                    <a:bodyPr/>
                    <a:lstStyle/>
                    <a:p>
                      <a:pPr algn="ctr"/>
                      <a:r>
                        <a:rPr lang="zh-CN" altLang="en-US" dirty="0"/>
                        <a:t>最大循环数</a:t>
                      </a:r>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55972166"/>
                  </a:ext>
                </a:extLst>
              </a:tr>
            </a:tbl>
          </a:graphicData>
        </a:graphic>
      </p:graphicFrame>
      <p:graphicFrame>
        <p:nvGraphicFramePr>
          <p:cNvPr id="6" name="表格 5">
            <a:extLst>
              <a:ext uri="{FF2B5EF4-FFF2-40B4-BE49-F238E27FC236}">
                <a16:creationId xmlns:a16="http://schemas.microsoft.com/office/drawing/2014/main" id="{AD8964CE-EF01-2247-B0A5-24E2F3443DBF}"/>
              </a:ext>
            </a:extLst>
          </p:cNvPr>
          <p:cNvGraphicFramePr>
            <a:graphicFrameLocks noGrp="1"/>
          </p:cNvGraphicFramePr>
          <p:nvPr>
            <p:extLst>
              <p:ext uri="{D42A27DB-BD31-4B8C-83A1-F6EECF244321}">
                <p14:modId xmlns:p14="http://schemas.microsoft.com/office/powerpoint/2010/main" val="3567690652"/>
              </p:ext>
            </p:extLst>
          </p:nvPr>
        </p:nvGraphicFramePr>
        <p:xfrm>
          <a:off x="1280076" y="4019157"/>
          <a:ext cx="6096000" cy="370840"/>
        </p:xfrm>
        <a:graphic>
          <a:graphicData uri="http://schemas.openxmlformats.org/drawingml/2006/table">
            <a:tbl>
              <a:tblPr bandRow="1">
                <a:tableStyleId>{5940675A-B579-460E-94D1-54222C63F5DA}</a:tableStyleId>
              </a:tblPr>
              <a:tblGrid>
                <a:gridCol w="1524000">
                  <a:extLst>
                    <a:ext uri="{9D8B030D-6E8A-4147-A177-3AD203B41FA5}">
                      <a16:colId xmlns:a16="http://schemas.microsoft.com/office/drawing/2014/main" val="2420013857"/>
                    </a:ext>
                  </a:extLst>
                </a:gridCol>
                <a:gridCol w="1524000">
                  <a:extLst>
                    <a:ext uri="{9D8B030D-6E8A-4147-A177-3AD203B41FA5}">
                      <a16:colId xmlns:a16="http://schemas.microsoft.com/office/drawing/2014/main" val="1914305947"/>
                    </a:ext>
                  </a:extLst>
                </a:gridCol>
                <a:gridCol w="1524000">
                  <a:extLst>
                    <a:ext uri="{9D8B030D-6E8A-4147-A177-3AD203B41FA5}">
                      <a16:colId xmlns:a16="http://schemas.microsoft.com/office/drawing/2014/main" val="302764223"/>
                    </a:ext>
                  </a:extLst>
                </a:gridCol>
                <a:gridCol w="1524000">
                  <a:extLst>
                    <a:ext uri="{9D8B030D-6E8A-4147-A177-3AD203B41FA5}">
                      <a16:colId xmlns:a16="http://schemas.microsoft.com/office/drawing/2014/main" val="1148841173"/>
                    </a:ext>
                  </a:extLst>
                </a:gridCol>
              </a:tblGrid>
              <a:tr h="370840">
                <a:tc>
                  <a:txBody>
                    <a:bodyPr/>
                    <a:lstStyle/>
                    <a:p>
                      <a:pPr algn="ctr"/>
                      <a:r>
                        <a:rPr lang="zh-CN" altLang="en-US" dirty="0"/>
                        <a:t> 类中方法数</a:t>
                      </a:r>
                    </a:p>
                  </a:txBody>
                  <a:tcPr/>
                </a:tc>
                <a:tc>
                  <a:txBody>
                    <a:bodyPr/>
                    <a:lstStyle/>
                    <a:p>
                      <a:pPr algn="ctr"/>
                      <a:r>
                        <a:rPr lang="zh-CN" altLang="en-US" dirty="0"/>
                        <a:t>父类层数</a:t>
                      </a:r>
                    </a:p>
                  </a:txBody>
                  <a:tcPr/>
                </a:tc>
                <a:tc>
                  <a:txBody>
                    <a:bodyPr/>
                    <a:lstStyle/>
                    <a:p>
                      <a:pPr algn="ctr"/>
                      <a:r>
                        <a:rPr lang="zh-CN" altLang="en-US" dirty="0"/>
                        <a:t>重写方法数</a:t>
                      </a:r>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55972166"/>
                  </a:ext>
                </a:extLst>
              </a:tr>
            </a:tbl>
          </a:graphicData>
        </a:graphic>
      </p:graphicFrame>
      <p:graphicFrame>
        <p:nvGraphicFramePr>
          <p:cNvPr id="7" name="表格 6">
            <a:extLst>
              <a:ext uri="{FF2B5EF4-FFF2-40B4-BE49-F238E27FC236}">
                <a16:creationId xmlns:a16="http://schemas.microsoft.com/office/drawing/2014/main" id="{FC15EF08-F76F-9746-A7DC-EC6D9F57A46F}"/>
              </a:ext>
            </a:extLst>
          </p:cNvPr>
          <p:cNvGraphicFramePr>
            <a:graphicFrameLocks noGrp="1"/>
          </p:cNvGraphicFramePr>
          <p:nvPr>
            <p:extLst>
              <p:ext uri="{D42A27DB-BD31-4B8C-83A1-F6EECF244321}">
                <p14:modId xmlns:p14="http://schemas.microsoft.com/office/powerpoint/2010/main" val="1080885911"/>
              </p:ext>
            </p:extLst>
          </p:nvPr>
        </p:nvGraphicFramePr>
        <p:xfrm>
          <a:off x="1280076" y="5653762"/>
          <a:ext cx="6096000" cy="640080"/>
        </p:xfrm>
        <a:graphic>
          <a:graphicData uri="http://schemas.openxmlformats.org/drawingml/2006/table">
            <a:tbl>
              <a:tblPr bandRow="1">
                <a:tableStyleId>{5940675A-B579-460E-94D1-54222C63F5DA}</a:tableStyleId>
              </a:tblPr>
              <a:tblGrid>
                <a:gridCol w="1524000">
                  <a:extLst>
                    <a:ext uri="{9D8B030D-6E8A-4147-A177-3AD203B41FA5}">
                      <a16:colId xmlns:a16="http://schemas.microsoft.com/office/drawing/2014/main" val="2420013857"/>
                    </a:ext>
                  </a:extLst>
                </a:gridCol>
                <a:gridCol w="1524000">
                  <a:extLst>
                    <a:ext uri="{9D8B030D-6E8A-4147-A177-3AD203B41FA5}">
                      <a16:colId xmlns:a16="http://schemas.microsoft.com/office/drawing/2014/main" val="1914305947"/>
                    </a:ext>
                  </a:extLst>
                </a:gridCol>
                <a:gridCol w="1524000">
                  <a:extLst>
                    <a:ext uri="{9D8B030D-6E8A-4147-A177-3AD203B41FA5}">
                      <a16:colId xmlns:a16="http://schemas.microsoft.com/office/drawing/2014/main" val="302764223"/>
                    </a:ext>
                  </a:extLst>
                </a:gridCol>
                <a:gridCol w="1524000">
                  <a:extLst>
                    <a:ext uri="{9D8B030D-6E8A-4147-A177-3AD203B41FA5}">
                      <a16:colId xmlns:a16="http://schemas.microsoft.com/office/drawing/2014/main" val="1148841173"/>
                    </a:ext>
                  </a:extLst>
                </a:gridCol>
              </a:tblGrid>
              <a:tr h="370840">
                <a:tc>
                  <a:txBody>
                    <a:bodyPr/>
                    <a:lstStyle/>
                    <a:p>
                      <a:pPr algn="ctr"/>
                      <a:r>
                        <a:rPr lang="zh-CN" altLang="en-US" dirty="0"/>
                        <a:t>本次更新代码增加数量</a:t>
                      </a:r>
                    </a:p>
                  </a:txBody>
                  <a:tcPr/>
                </a:tc>
                <a:tc>
                  <a:txBody>
                    <a:bodyPr/>
                    <a:lstStyle/>
                    <a:p>
                      <a:pPr algn="ctr"/>
                      <a:r>
                        <a:rPr lang="zh-CN" altLang="en-US" dirty="0"/>
                        <a:t>本次更新代码删除数量</a:t>
                      </a:r>
                    </a:p>
                  </a:txBody>
                  <a:tcPr/>
                </a:tc>
                <a:tc>
                  <a:txBody>
                    <a:bodyPr/>
                    <a:lstStyle/>
                    <a:p>
                      <a:pPr algn="ctr"/>
                      <a:r>
                        <a:rPr lang="zh-CN" altLang="en-US" dirty="0"/>
                        <a:t>文件历史修改次数</a:t>
                      </a:r>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55972166"/>
                  </a:ext>
                </a:extLst>
              </a:tr>
            </a:tbl>
          </a:graphicData>
        </a:graphic>
      </p:graphicFrame>
    </p:spTree>
    <p:extLst>
      <p:ext uri="{BB962C8B-B14F-4D97-AF65-F5344CB8AC3E}">
        <p14:creationId xmlns:p14="http://schemas.microsoft.com/office/powerpoint/2010/main" val="1080562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软件缺陷预测过程</a:t>
            </a:r>
          </a:p>
        </p:txBody>
      </p:sp>
      <p:sp>
        <p:nvSpPr>
          <p:cNvPr id="4" name="矩形 3">
            <a:extLst>
              <a:ext uri="{FF2B5EF4-FFF2-40B4-BE49-F238E27FC236}">
                <a16:creationId xmlns:a16="http://schemas.microsoft.com/office/drawing/2014/main" id="{C31DFB4A-8BBE-9E42-A370-E3925EF4CD36}"/>
              </a:ext>
            </a:extLst>
          </p:cNvPr>
          <p:cNvSpPr/>
          <p:nvPr/>
        </p:nvSpPr>
        <p:spPr>
          <a:xfrm>
            <a:off x="383099" y="1477142"/>
            <a:ext cx="8287597" cy="374461"/>
          </a:xfrm>
          <a:prstGeom prst="rect">
            <a:avLst/>
          </a:prstGeom>
        </p:spPr>
        <p:txBody>
          <a:bodyPr wrap="square">
            <a:spAutoFit/>
          </a:bodyPr>
          <a:lstStyle/>
          <a:p>
            <a:pPr indent="266700" algn="just">
              <a:lnSpc>
                <a:spcPts val="2200"/>
              </a:lnSpc>
              <a:spcAft>
                <a:spcPts val="0"/>
              </a:spcAft>
            </a:pPr>
            <a:r>
              <a:rPr lang="zh-CN" altLang="en-US" sz="2200" dirty="0"/>
              <a:t>    </a:t>
            </a:r>
            <a:endParaRPr lang="en-US" altLang="zh-CN" sz="2200" dirty="0"/>
          </a:p>
        </p:txBody>
      </p:sp>
      <p:pic>
        <p:nvPicPr>
          <p:cNvPr id="5" name="图片 4">
            <a:extLst>
              <a:ext uri="{FF2B5EF4-FFF2-40B4-BE49-F238E27FC236}">
                <a16:creationId xmlns:a16="http://schemas.microsoft.com/office/drawing/2014/main" id="{21CA733C-F425-ED41-87B0-C8ACF4D392E8}"/>
              </a:ext>
            </a:extLst>
          </p:cNvPr>
          <p:cNvPicPr>
            <a:picLocks noChangeAspect="1"/>
          </p:cNvPicPr>
          <p:nvPr/>
        </p:nvPicPr>
        <p:blipFill>
          <a:blip r:embed="rId2"/>
          <a:stretch>
            <a:fillRect/>
          </a:stretch>
        </p:blipFill>
        <p:spPr>
          <a:xfrm>
            <a:off x="383099" y="1006416"/>
            <a:ext cx="8192232" cy="5110920"/>
          </a:xfrm>
          <a:prstGeom prst="rect">
            <a:avLst/>
          </a:prstGeom>
        </p:spPr>
      </p:pic>
    </p:spTree>
    <p:extLst>
      <p:ext uri="{BB962C8B-B14F-4D97-AF65-F5344CB8AC3E}">
        <p14:creationId xmlns:p14="http://schemas.microsoft.com/office/powerpoint/2010/main" val="2828476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en-US" altLang="zh-CN" b="1" dirty="0">
                <a:solidFill>
                  <a:srgbClr val="0154A1"/>
                </a:solidFill>
              </a:rPr>
              <a:t>Hand-Craft</a:t>
            </a:r>
            <a:r>
              <a:rPr lang="zh-CN" altLang="en-US" b="1" dirty="0">
                <a:solidFill>
                  <a:srgbClr val="0154A1"/>
                </a:solidFill>
              </a:rPr>
              <a:t>特征存在的问题</a:t>
            </a:r>
          </a:p>
        </p:txBody>
      </p:sp>
      <p:pic>
        <p:nvPicPr>
          <p:cNvPr id="4" name="图片 3">
            <a:extLst>
              <a:ext uri="{FF2B5EF4-FFF2-40B4-BE49-F238E27FC236}">
                <a16:creationId xmlns:a16="http://schemas.microsoft.com/office/drawing/2014/main" id="{F294B1C7-9D28-8D4C-8490-16A699EA1C5B}"/>
              </a:ext>
            </a:extLst>
          </p:cNvPr>
          <p:cNvPicPr>
            <a:picLocks noChangeAspect="1"/>
          </p:cNvPicPr>
          <p:nvPr/>
        </p:nvPicPr>
        <p:blipFill>
          <a:blip r:embed="rId2"/>
          <a:stretch>
            <a:fillRect/>
          </a:stretch>
        </p:blipFill>
        <p:spPr>
          <a:xfrm>
            <a:off x="0" y="1783080"/>
            <a:ext cx="9144000" cy="3291840"/>
          </a:xfrm>
          <a:prstGeom prst="rect">
            <a:avLst/>
          </a:prstGeom>
        </p:spPr>
      </p:pic>
    </p:spTree>
    <p:extLst>
      <p:ext uri="{BB962C8B-B14F-4D97-AF65-F5344CB8AC3E}">
        <p14:creationId xmlns:p14="http://schemas.microsoft.com/office/powerpoint/2010/main" val="4053763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软件语义特征挖掘和缺陷预测</a:t>
            </a:r>
          </a:p>
        </p:txBody>
      </p:sp>
      <p:pic>
        <p:nvPicPr>
          <p:cNvPr id="4" name="图片 3">
            <a:extLst>
              <a:ext uri="{FF2B5EF4-FFF2-40B4-BE49-F238E27FC236}">
                <a16:creationId xmlns:a16="http://schemas.microsoft.com/office/drawing/2014/main" id="{A546D393-C07E-E549-826A-4181F97B2FBE}"/>
              </a:ext>
            </a:extLst>
          </p:cNvPr>
          <p:cNvPicPr>
            <a:picLocks noChangeAspect="1"/>
          </p:cNvPicPr>
          <p:nvPr/>
        </p:nvPicPr>
        <p:blipFill>
          <a:blip r:embed="rId2"/>
          <a:stretch>
            <a:fillRect/>
          </a:stretch>
        </p:blipFill>
        <p:spPr>
          <a:xfrm>
            <a:off x="-1" y="1214437"/>
            <a:ext cx="9144000" cy="4173542"/>
          </a:xfrm>
          <a:prstGeom prst="rect">
            <a:avLst/>
          </a:prstGeom>
        </p:spPr>
      </p:pic>
      <p:sp>
        <p:nvSpPr>
          <p:cNvPr id="6" name="矩形 5">
            <a:extLst>
              <a:ext uri="{FF2B5EF4-FFF2-40B4-BE49-F238E27FC236}">
                <a16:creationId xmlns:a16="http://schemas.microsoft.com/office/drawing/2014/main" id="{3931F362-9E4D-054E-B31A-46BF91A453DA}"/>
              </a:ext>
            </a:extLst>
          </p:cNvPr>
          <p:cNvSpPr/>
          <p:nvPr/>
        </p:nvSpPr>
        <p:spPr>
          <a:xfrm>
            <a:off x="285230" y="5522926"/>
            <a:ext cx="8573537" cy="584775"/>
          </a:xfrm>
          <a:prstGeom prst="rect">
            <a:avLst/>
          </a:prstGeom>
        </p:spPr>
        <p:txBody>
          <a:bodyPr wrap="square">
            <a:spAutoFit/>
          </a:bodyPr>
          <a:lstStyle/>
          <a:p>
            <a:r>
              <a:rPr lang="en-US" altLang="zh-CN" sz="1600" dirty="0"/>
              <a:t>[6] Wang S, Liu T, Nam J, et al. Deep Semantic Feature Learning for Software Defect Prediction[J]. IEEE Transactions on Software Engineering, 2018.</a:t>
            </a:r>
            <a:endParaRPr lang="zh-CN" altLang="en-US" sz="1600" dirty="0"/>
          </a:p>
        </p:txBody>
      </p:sp>
    </p:spTree>
    <p:extLst>
      <p:ext uri="{BB962C8B-B14F-4D97-AF65-F5344CB8AC3E}">
        <p14:creationId xmlns:p14="http://schemas.microsoft.com/office/powerpoint/2010/main" val="2914647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20EF8F6-767A-834F-A212-6AE532F833DD}"/>
              </a:ext>
            </a:extLst>
          </p:cNvPr>
          <p:cNvPicPr>
            <a:picLocks noChangeAspect="1"/>
          </p:cNvPicPr>
          <p:nvPr/>
        </p:nvPicPr>
        <p:blipFill>
          <a:blip r:embed="rId2"/>
          <a:stretch>
            <a:fillRect/>
          </a:stretch>
        </p:blipFill>
        <p:spPr>
          <a:xfrm>
            <a:off x="213276" y="1619347"/>
            <a:ext cx="8591909" cy="2297301"/>
          </a:xfrm>
          <a:prstGeom prst="rect">
            <a:avLst/>
          </a:prstGeom>
        </p:spPr>
      </p:pic>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语义特征挖掘步骤</a:t>
            </a:r>
          </a:p>
        </p:txBody>
      </p:sp>
      <p:sp>
        <p:nvSpPr>
          <p:cNvPr id="33" name="文本框 32"/>
          <p:cNvSpPr txBox="1"/>
          <p:nvPr/>
        </p:nvSpPr>
        <p:spPr>
          <a:xfrm>
            <a:off x="292830" y="954288"/>
            <a:ext cx="8432800" cy="816972"/>
          </a:xfrm>
          <a:prstGeom prst="rect">
            <a:avLst/>
          </a:prstGeom>
          <a:noFill/>
        </p:spPr>
        <p:txBody>
          <a:bodyPr wrap="square" rtlCol="0">
            <a:noAutofit/>
          </a:bodyPr>
          <a:lstStyle/>
          <a:p>
            <a:r>
              <a:rPr lang="en-US" altLang="zh-CN" sz="2200" dirty="0"/>
              <a:t>1</a:t>
            </a:r>
            <a:r>
              <a:rPr lang="zh-CN" altLang="en-US" sz="2200" dirty="0"/>
              <a:t>）源码语法解析和样本表征向量</a:t>
            </a:r>
          </a:p>
          <a:p>
            <a:r>
              <a:rPr lang="en-US" altLang="zh-CN" sz="2200" dirty="0"/>
              <a:t>2</a:t>
            </a:r>
            <a:r>
              <a:rPr lang="zh-CN" altLang="en-US" sz="2200" dirty="0"/>
              <a:t>）表征向量映射成整数向量</a:t>
            </a:r>
            <a:endParaRPr lang="en-US" altLang="zh-CN" sz="2200" dirty="0"/>
          </a:p>
        </p:txBody>
      </p:sp>
      <p:sp>
        <p:nvSpPr>
          <p:cNvPr id="5" name="文本框 4">
            <a:extLst>
              <a:ext uri="{FF2B5EF4-FFF2-40B4-BE49-F238E27FC236}">
                <a16:creationId xmlns:a16="http://schemas.microsoft.com/office/drawing/2014/main" id="{B71D0FCB-ABF8-0746-B3EE-025DE829021E}"/>
              </a:ext>
            </a:extLst>
          </p:cNvPr>
          <p:cNvSpPr txBox="1"/>
          <p:nvPr/>
        </p:nvSpPr>
        <p:spPr>
          <a:xfrm>
            <a:off x="3906982" y="5250873"/>
            <a:ext cx="0" cy="0"/>
          </a:xfrm>
          <a:prstGeom prst="rect">
            <a:avLst/>
          </a:prstGeom>
          <a:noFill/>
        </p:spPr>
        <p:txBody>
          <a:bodyPr wrap="none" rtlCol="0">
            <a:noAutofit/>
          </a:bodyPr>
          <a:lstStyle/>
          <a:p>
            <a:pPr algn="l"/>
            <a:endParaRPr kumimoji="1" lang="zh-CN" altLang="en-US" sz="1800" dirty="0">
              <a:latin typeface="微软雅黑" pitchFamily="34" charset="-122"/>
              <a:ea typeface="微软雅黑" pitchFamily="34" charset="-122"/>
            </a:endParaRPr>
          </a:p>
        </p:txBody>
      </p:sp>
      <p:sp>
        <p:nvSpPr>
          <p:cNvPr id="7" name="文本框 6">
            <a:extLst>
              <a:ext uri="{FF2B5EF4-FFF2-40B4-BE49-F238E27FC236}">
                <a16:creationId xmlns:a16="http://schemas.microsoft.com/office/drawing/2014/main" id="{F3F7A875-65BB-9649-BA83-17C8F6990C72}"/>
              </a:ext>
            </a:extLst>
          </p:cNvPr>
          <p:cNvSpPr txBox="1"/>
          <p:nvPr/>
        </p:nvSpPr>
        <p:spPr>
          <a:xfrm>
            <a:off x="292830" y="4221448"/>
            <a:ext cx="8432800" cy="2000058"/>
          </a:xfrm>
          <a:prstGeom prst="rect">
            <a:avLst/>
          </a:prstGeom>
          <a:noFill/>
        </p:spPr>
        <p:txBody>
          <a:bodyPr wrap="square" rtlCol="0">
            <a:noAutofit/>
          </a:bodyPr>
          <a:lstStyle/>
          <a:p>
            <a:pPr algn="just"/>
            <a:r>
              <a:rPr lang="zh-CN" altLang="zh-CN" dirty="0"/>
              <a:t>抽象语法树</a:t>
            </a:r>
            <a:r>
              <a:rPr lang="en-US" altLang="zh-CN" dirty="0"/>
              <a:t>(Abstract Syntax Tree</a:t>
            </a:r>
            <a:r>
              <a:rPr lang="zh-CN" altLang="zh-CN" dirty="0"/>
              <a:t>，</a:t>
            </a:r>
            <a:r>
              <a:rPr lang="en-US" altLang="zh-CN" dirty="0"/>
              <a:t>AST)</a:t>
            </a:r>
            <a:r>
              <a:rPr lang="zh-CN" altLang="zh-CN" dirty="0"/>
              <a:t>是高级编程语言源码的树状表示，源码中的每种结构可表示为树中的一个节点。</a:t>
            </a:r>
            <a:endParaRPr lang="en-US" altLang="zh-CN" dirty="0"/>
          </a:p>
          <a:p>
            <a:pPr algn="just"/>
            <a:endParaRPr lang="en-US" altLang="zh-CN" dirty="0"/>
          </a:p>
          <a:p>
            <a:pPr algn="just"/>
            <a:r>
              <a:rPr lang="zh-CN" altLang="zh-CN" dirty="0"/>
              <a:t>本文使用开源的</a:t>
            </a:r>
            <a:r>
              <a:rPr lang="en-US" altLang="zh-CN" i="1" dirty="0"/>
              <a:t>Python</a:t>
            </a:r>
            <a:r>
              <a:rPr lang="zh-CN" altLang="zh-CN" dirty="0"/>
              <a:t>依赖包</a:t>
            </a:r>
            <a:r>
              <a:rPr lang="en-US" altLang="zh-CN" i="1" dirty="0" err="1"/>
              <a:t>Javalang</a:t>
            </a:r>
            <a:r>
              <a:rPr lang="zh-CN" altLang="zh-CN" dirty="0"/>
              <a:t>解析</a:t>
            </a:r>
            <a:r>
              <a:rPr lang="en-US" altLang="zh-CN" dirty="0"/>
              <a:t>Java</a:t>
            </a:r>
            <a:r>
              <a:rPr lang="zh-CN" altLang="zh-CN" dirty="0"/>
              <a:t>软件项目文件并生成对应的抽象语法树。</a:t>
            </a:r>
            <a:r>
              <a:rPr lang="zh-CN" altLang="zh-CN" sz="2000" dirty="0"/>
              <a:t> </a:t>
            </a:r>
            <a:endParaRPr lang="zh-CN" altLang="en-US" sz="2200" dirty="0"/>
          </a:p>
          <a:p>
            <a:pPr algn="just"/>
            <a:endParaRPr lang="zh-CN" altLang="zh-CN" sz="2200" dirty="0"/>
          </a:p>
        </p:txBody>
      </p:sp>
    </p:spTree>
    <p:extLst>
      <p:ext uri="{BB962C8B-B14F-4D97-AF65-F5344CB8AC3E}">
        <p14:creationId xmlns:p14="http://schemas.microsoft.com/office/powerpoint/2010/main" val="1195799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本文记录的</a:t>
            </a:r>
            <a:r>
              <a:rPr lang="en-US" altLang="zh-CN" b="1" dirty="0">
                <a:solidFill>
                  <a:srgbClr val="0154A1"/>
                </a:solidFill>
              </a:rPr>
              <a:t>AST</a:t>
            </a:r>
            <a:r>
              <a:rPr lang="zh-CN" altLang="en-US" b="1" dirty="0">
                <a:solidFill>
                  <a:srgbClr val="0154A1"/>
                </a:solidFill>
              </a:rPr>
              <a:t>节点类型</a:t>
            </a:r>
          </a:p>
        </p:txBody>
      </p:sp>
      <p:graphicFrame>
        <p:nvGraphicFramePr>
          <p:cNvPr id="3" name="表格 2">
            <a:extLst>
              <a:ext uri="{FF2B5EF4-FFF2-40B4-BE49-F238E27FC236}">
                <a16:creationId xmlns:a16="http://schemas.microsoft.com/office/drawing/2014/main" id="{8BB91858-6DE5-8649-B43F-97105E4D5B84}"/>
              </a:ext>
            </a:extLst>
          </p:cNvPr>
          <p:cNvGraphicFramePr>
            <a:graphicFrameLocks noGrp="1"/>
          </p:cNvGraphicFramePr>
          <p:nvPr>
            <p:extLst>
              <p:ext uri="{D42A27DB-BD31-4B8C-83A1-F6EECF244321}">
                <p14:modId xmlns:p14="http://schemas.microsoft.com/office/powerpoint/2010/main" val="3021000417"/>
              </p:ext>
            </p:extLst>
          </p:nvPr>
        </p:nvGraphicFramePr>
        <p:xfrm>
          <a:off x="356711" y="1057836"/>
          <a:ext cx="8319247" cy="5153203"/>
        </p:xfrm>
        <a:graphic>
          <a:graphicData uri="http://schemas.openxmlformats.org/drawingml/2006/table">
            <a:tbl>
              <a:tblPr firstRow="1" firstCol="1" bandRow="1">
                <a:tableStyleId>{5940675A-B579-460E-94D1-54222C63F5DA}</a:tableStyleId>
              </a:tblPr>
              <a:tblGrid>
                <a:gridCol w="2653553">
                  <a:extLst>
                    <a:ext uri="{9D8B030D-6E8A-4147-A177-3AD203B41FA5}">
                      <a16:colId xmlns:a16="http://schemas.microsoft.com/office/drawing/2014/main" val="2677304391"/>
                    </a:ext>
                  </a:extLst>
                </a:gridCol>
                <a:gridCol w="5665694">
                  <a:extLst>
                    <a:ext uri="{9D8B030D-6E8A-4147-A177-3AD203B41FA5}">
                      <a16:colId xmlns:a16="http://schemas.microsoft.com/office/drawing/2014/main" val="1409904958"/>
                    </a:ext>
                  </a:extLst>
                </a:gridCol>
              </a:tblGrid>
              <a:tr h="520243">
                <a:tc>
                  <a:txBody>
                    <a:bodyPr/>
                    <a:lstStyle/>
                    <a:p>
                      <a:pPr algn="ctr" hangingPunct="0">
                        <a:spcAft>
                          <a:spcPts val="0"/>
                        </a:spcAft>
                      </a:pPr>
                      <a:r>
                        <a:rPr lang="zh-CN" sz="1600" kern="100" dirty="0">
                          <a:effectLst/>
                        </a:rPr>
                        <a:t>类别</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hangingPunct="0">
                        <a:spcAft>
                          <a:spcPts val="0"/>
                        </a:spcAft>
                      </a:pPr>
                      <a:r>
                        <a:rPr lang="zh-CN" sz="1600" kern="100">
                          <a:effectLst/>
                        </a:rPr>
                        <a:t>节点类型</a:t>
                      </a:r>
                      <a:endParaRPr lang="zh-CN" sz="16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64048894"/>
                  </a:ext>
                </a:extLst>
              </a:tr>
              <a:tr h="665230">
                <a:tc>
                  <a:txBody>
                    <a:bodyPr/>
                    <a:lstStyle/>
                    <a:p>
                      <a:pPr algn="ctr" hangingPunct="0">
                        <a:spcAft>
                          <a:spcPts val="0"/>
                        </a:spcAft>
                      </a:pPr>
                      <a:r>
                        <a:rPr lang="zh-CN" sz="1600" kern="100">
                          <a:effectLst/>
                        </a:rPr>
                        <a:t>方法调用和类实例化节点</a:t>
                      </a:r>
                      <a:endParaRPr lang="zh-CN" sz="16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hangingPunct="0">
                        <a:spcAft>
                          <a:spcPts val="0"/>
                        </a:spcAft>
                      </a:pPr>
                      <a:r>
                        <a:rPr lang="en-US" sz="1600" kern="100" dirty="0" err="1">
                          <a:effectLst/>
                        </a:rPr>
                        <a:t>MethodInvocation</a:t>
                      </a:r>
                      <a:endParaRPr lang="zh-CN" sz="1600" kern="100" dirty="0">
                        <a:effectLst/>
                      </a:endParaRPr>
                    </a:p>
                    <a:p>
                      <a:pPr algn="ctr" hangingPunct="0">
                        <a:spcAft>
                          <a:spcPts val="0"/>
                        </a:spcAft>
                      </a:pPr>
                      <a:r>
                        <a:rPr lang="en-US" sz="1600" kern="100" dirty="0" err="1">
                          <a:effectLst/>
                        </a:rPr>
                        <a:t>SuperMethodInvocation</a:t>
                      </a:r>
                      <a:endParaRPr lang="zh-CN" sz="1600" kern="100" dirty="0">
                        <a:effectLst/>
                      </a:endParaRPr>
                    </a:p>
                    <a:p>
                      <a:pPr algn="ctr" hangingPunct="0">
                        <a:spcAft>
                          <a:spcPts val="0"/>
                        </a:spcAft>
                      </a:pPr>
                      <a:r>
                        <a:rPr lang="en-US" sz="1600" kern="100" dirty="0" err="1">
                          <a:effectLst/>
                        </a:rPr>
                        <a:t>ClassCreator</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47496892"/>
                  </a:ext>
                </a:extLst>
              </a:tr>
              <a:tr h="665230">
                <a:tc>
                  <a:txBody>
                    <a:bodyPr/>
                    <a:lstStyle/>
                    <a:p>
                      <a:pPr algn="ctr" hangingPunct="0">
                        <a:spcAft>
                          <a:spcPts val="0"/>
                        </a:spcAft>
                      </a:pPr>
                      <a:r>
                        <a:rPr lang="zh-CN" sz="1600" kern="100">
                          <a:effectLst/>
                        </a:rPr>
                        <a:t>声明节点</a:t>
                      </a:r>
                      <a:endParaRPr lang="zh-CN" sz="16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hangingPunct="0">
                        <a:spcAft>
                          <a:spcPts val="0"/>
                        </a:spcAft>
                      </a:pPr>
                      <a:r>
                        <a:rPr lang="en-US" sz="1600" kern="100" dirty="0" err="1">
                          <a:effectLst/>
                        </a:rPr>
                        <a:t>PackageDeclaration,InterfaceDeclaration</a:t>
                      </a:r>
                      <a:endParaRPr lang="zh-CN" sz="1600" kern="100" dirty="0">
                        <a:effectLst/>
                      </a:endParaRPr>
                    </a:p>
                    <a:p>
                      <a:pPr algn="ctr" hangingPunct="0">
                        <a:spcAft>
                          <a:spcPts val="0"/>
                        </a:spcAft>
                      </a:pPr>
                      <a:r>
                        <a:rPr lang="en-US" sz="1600" kern="100" dirty="0" err="1">
                          <a:effectLst/>
                        </a:rPr>
                        <a:t>ClassDeclaration,ConstructorDeclaration</a:t>
                      </a:r>
                      <a:endParaRPr lang="zh-CN" sz="1600" kern="100" dirty="0">
                        <a:effectLst/>
                      </a:endParaRPr>
                    </a:p>
                    <a:p>
                      <a:pPr algn="ctr" hangingPunct="0">
                        <a:spcAft>
                          <a:spcPts val="0"/>
                        </a:spcAft>
                      </a:pPr>
                      <a:r>
                        <a:rPr lang="en-US" sz="1600" kern="100" dirty="0" err="1">
                          <a:effectLst/>
                        </a:rPr>
                        <a:t>MethodDeclaration,VariableDeclarator</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073867573"/>
                  </a:ext>
                </a:extLst>
              </a:tr>
              <a:tr h="2217432">
                <a:tc>
                  <a:txBody>
                    <a:bodyPr/>
                    <a:lstStyle/>
                    <a:p>
                      <a:pPr algn="ctr" hangingPunct="0">
                        <a:spcAft>
                          <a:spcPts val="0"/>
                        </a:spcAft>
                      </a:pPr>
                      <a:r>
                        <a:rPr lang="zh-CN" sz="1600" kern="100">
                          <a:effectLst/>
                        </a:rPr>
                        <a:t>控制流节点</a:t>
                      </a:r>
                      <a:endParaRPr lang="zh-CN" sz="16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hangingPunct="0">
                        <a:spcAft>
                          <a:spcPts val="0"/>
                        </a:spcAft>
                      </a:pPr>
                      <a:r>
                        <a:rPr lang="en-US" sz="1600" kern="100" dirty="0" err="1">
                          <a:effectLst/>
                        </a:rPr>
                        <a:t>IfStatement,WhileStatement</a:t>
                      </a:r>
                      <a:endParaRPr lang="zh-CN" sz="1600" kern="100" dirty="0">
                        <a:effectLst/>
                      </a:endParaRPr>
                    </a:p>
                    <a:p>
                      <a:pPr algn="ctr" hangingPunct="0">
                        <a:spcAft>
                          <a:spcPts val="0"/>
                        </a:spcAft>
                      </a:pPr>
                      <a:r>
                        <a:rPr lang="en-US" sz="1600" kern="100" dirty="0" err="1">
                          <a:effectLst/>
                        </a:rPr>
                        <a:t>DoStatement,ForStatement</a:t>
                      </a:r>
                      <a:endParaRPr lang="zh-CN" sz="1600" kern="100" dirty="0">
                        <a:effectLst/>
                      </a:endParaRPr>
                    </a:p>
                    <a:p>
                      <a:pPr algn="ctr" hangingPunct="0">
                        <a:spcAft>
                          <a:spcPts val="0"/>
                        </a:spcAft>
                      </a:pPr>
                      <a:r>
                        <a:rPr lang="en-US" sz="1600" kern="100" dirty="0" err="1">
                          <a:effectLst/>
                        </a:rPr>
                        <a:t>AssertStatement,BreakStatement</a:t>
                      </a:r>
                      <a:endParaRPr lang="zh-CN" sz="1600" kern="100" dirty="0">
                        <a:effectLst/>
                      </a:endParaRPr>
                    </a:p>
                    <a:p>
                      <a:pPr algn="ctr" hangingPunct="0">
                        <a:spcAft>
                          <a:spcPts val="0"/>
                        </a:spcAft>
                      </a:pPr>
                      <a:r>
                        <a:rPr lang="en-US" sz="1600" kern="100" dirty="0" err="1">
                          <a:effectLst/>
                        </a:rPr>
                        <a:t>ContinueStatement,ReturnStatement</a:t>
                      </a:r>
                      <a:endParaRPr lang="zh-CN" sz="1600" kern="100" dirty="0">
                        <a:effectLst/>
                      </a:endParaRPr>
                    </a:p>
                    <a:p>
                      <a:pPr algn="ctr" hangingPunct="0">
                        <a:spcAft>
                          <a:spcPts val="0"/>
                        </a:spcAft>
                      </a:pPr>
                      <a:r>
                        <a:rPr lang="en-US" sz="1600" kern="100" dirty="0" err="1">
                          <a:effectLst/>
                        </a:rPr>
                        <a:t>ThrowStatement,SynchronizedStatement</a:t>
                      </a:r>
                      <a:endParaRPr lang="zh-CN" sz="1600" kern="100" dirty="0">
                        <a:effectLst/>
                      </a:endParaRPr>
                    </a:p>
                    <a:p>
                      <a:pPr algn="ctr" hangingPunct="0">
                        <a:spcAft>
                          <a:spcPts val="0"/>
                        </a:spcAft>
                      </a:pPr>
                      <a:r>
                        <a:rPr lang="en-US" sz="1600" kern="100" dirty="0" err="1">
                          <a:effectLst/>
                        </a:rPr>
                        <a:t>TryStatement,SwitchStatement</a:t>
                      </a:r>
                      <a:endParaRPr lang="zh-CN" sz="1600" kern="100" dirty="0">
                        <a:effectLst/>
                      </a:endParaRPr>
                    </a:p>
                    <a:p>
                      <a:pPr algn="ctr" hangingPunct="0">
                        <a:spcAft>
                          <a:spcPts val="0"/>
                        </a:spcAft>
                      </a:pPr>
                      <a:r>
                        <a:rPr lang="en-US" sz="1600" kern="100" dirty="0" err="1">
                          <a:effectLst/>
                        </a:rPr>
                        <a:t>BlockStatement,TryResource</a:t>
                      </a:r>
                      <a:endParaRPr lang="zh-CN" sz="1600" kern="100" dirty="0">
                        <a:effectLst/>
                      </a:endParaRPr>
                    </a:p>
                    <a:p>
                      <a:pPr algn="ctr" hangingPunct="0">
                        <a:spcAft>
                          <a:spcPts val="0"/>
                        </a:spcAft>
                      </a:pPr>
                      <a:r>
                        <a:rPr lang="en-US" sz="1600" kern="100" dirty="0" err="1">
                          <a:effectLst/>
                        </a:rPr>
                        <a:t>CatchClause,CatchClauseParameter</a:t>
                      </a:r>
                      <a:endParaRPr lang="zh-CN" sz="1600" kern="100" dirty="0">
                        <a:effectLst/>
                      </a:endParaRPr>
                    </a:p>
                    <a:p>
                      <a:pPr algn="ctr" hangingPunct="0">
                        <a:spcAft>
                          <a:spcPts val="0"/>
                        </a:spcAft>
                      </a:pPr>
                      <a:r>
                        <a:rPr lang="en-US" sz="1600" kern="100" dirty="0" err="1">
                          <a:effectLst/>
                        </a:rPr>
                        <a:t>SwitchStatementCase,ForControl</a:t>
                      </a:r>
                      <a:endParaRPr lang="zh-CN" sz="1600" kern="100" dirty="0">
                        <a:effectLst/>
                      </a:endParaRPr>
                    </a:p>
                    <a:p>
                      <a:pPr algn="ctr" hangingPunct="0">
                        <a:spcAft>
                          <a:spcPts val="0"/>
                        </a:spcAft>
                      </a:pPr>
                      <a:r>
                        <a:rPr lang="en-US" sz="1600" kern="100" dirty="0" err="1">
                          <a:effectLst/>
                        </a:rPr>
                        <a:t>EnhancedForControl</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46256371"/>
                  </a:ext>
                </a:extLst>
              </a:tr>
              <a:tr h="665230">
                <a:tc>
                  <a:txBody>
                    <a:bodyPr/>
                    <a:lstStyle/>
                    <a:p>
                      <a:pPr algn="ctr" hangingPunct="0">
                        <a:spcAft>
                          <a:spcPts val="0"/>
                        </a:spcAft>
                      </a:pPr>
                      <a:r>
                        <a:rPr lang="zh-CN" sz="1600" kern="100">
                          <a:effectLst/>
                        </a:rPr>
                        <a:t>其他节点</a:t>
                      </a:r>
                      <a:endParaRPr lang="zh-CN" sz="16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hangingPunct="0">
                        <a:spcAft>
                          <a:spcPts val="0"/>
                        </a:spcAft>
                      </a:pPr>
                      <a:r>
                        <a:rPr lang="en-US" sz="1600" kern="100" dirty="0" err="1">
                          <a:effectLst/>
                        </a:rPr>
                        <a:t>StatementExpression,FormalParameter</a:t>
                      </a:r>
                      <a:endParaRPr lang="zh-CN" sz="1600" kern="100" dirty="0">
                        <a:effectLst/>
                      </a:endParaRPr>
                    </a:p>
                    <a:p>
                      <a:pPr algn="ctr" hangingPunct="0">
                        <a:spcAft>
                          <a:spcPts val="0"/>
                        </a:spcAft>
                      </a:pPr>
                      <a:r>
                        <a:rPr lang="en-US" sz="1600" kern="100" dirty="0" err="1">
                          <a:effectLst/>
                        </a:rPr>
                        <a:t>BasicType,MemberReference</a:t>
                      </a:r>
                      <a:endParaRPr lang="zh-CN" sz="1600" kern="100" dirty="0">
                        <a:effectLst/>
                      </a:endParaRPr>
                    </a:p>
                    <a:p>
                      <a:pPr algn="ctr" hangingPunct="0">
                        <a:spcAft>
                          <a:spcPts val="0"/>
                        </a:spcAft>
                      </a:pPr>
                      <a:r>
                        <a:rPr lang="en-US" sz="1600" kern="100" dirty="0" err="1">
                          <a:effectLst/>
                        </a:rPr>
                        <a:t>SuperMemberReference,ReferenceType</a:t>
                      </a:r>
                      <a:endParaRPr lang="zh-CN" sz="16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33429116"/>
                  </a:ext>
                </a:extLst>
              </a:tr>
            </a:tbl>
          </a:graphicData>
        </a:graphic>
      </p:graphicFrame>
    </p:spTree>
    <p:extLst>
      <p:ext uri="{BB962C8B-B14F-4D97-AF65-F5344CB8AC3E}">
        <p14:creationId xmlns:p14="http://schemas.microsoft.com/office/powerpoint/2010/main" val="2346373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3276" y="0"/>
            <a:ext cx="8229600" cy="494715"/>
          </a:xfrm>
        </p:spPr>
        <p:txBody>
          <a:bodyPr/>
          <a:lstStyle/>
          <a:p>
            <a:r>
              <a:rPr lang="zh-CN" altLang="en-US" b="1" dirty="0">
                <a:solidFill>
                  <a:srgbClr val="0154A1"/>
                </a:solidFill>
              </a:rPr>
              <a:t>语义特征挖掘步骤</a:t>
            </a:r>
          </a:p>
        </p:txBody>
      </p:sp>
      <p:sp>
        <p:nvSpPr>
          <p:cNvPr id="33" name="文本框 32"/>
          <p:cNvSpPr txBox="1"/>
          <p:nvPr/>
        </p:nvSpPr>
        <p:spPr>
          <a:xfrm>
            <a:off x="439090" y="945240"/>
            <a:ext cx="8316373" cy="5446416"/>
          </a:xfrm>
          <a:prstGeom prst="rect">
            <a:avLst/>
          </a:prstGeom>
          <a:noFill/>
        </p:spPr>
        <p:txBody>
          <a:bodyPr wrap="square" rtlCol="0">
            <a:noAutofit/>
          </a:bodyPr>
          <a:lstStyle/>
          <a:p>
            <a:r>
              <a:rPr lang="en-US" altLang="zh-CN" sz="1800" dirty="0"/>
              <a:t>3</a:t>
            </a:r>
            <a:r>
              <a:rPr lang="zh-CN" altLang="en-US" sz="1800" dirty="0"/>
              <a:t>）语义特征挖掘模型训练及缺陷预测</a:t>
            </a:r>
          </a:p>
          <a:p>
            <a:endParaRPr lang="zh-CN" altLang="zh-CN" sz="1800" dirty="0"/>
          </a:p>
        </p:txBody>
      </p:sp>
      <p:pic>
        <p:nvPicPr>
          <p:cNvPr id="4" name="图片 3">
            <a:extLst>
              <a:ext uri="{FF2B5EF4-FFF2-40B4-BE49-F238E27FC236}">
                <a16:creationId xmlns:a16="http://schemas.microsoft.com/office/drawing/2014/main" id="{605BF754-1E48-574C-B190-83F77F2E70C8}"/>
              </a:ext>
            </a:extLst>
          </p:cNvPr>
          <p:cNvPicPr>
            <a:picLocks noChangeAspect="1"/>
          </p:cNvPicPr>
          <p:nvPr/>
        </p:nvPicPr>
        <p:blipFill>
          <a:blip r:embed="rId2"/>
          <a:stretch>
            <a:fillRect/>
          </a:stretch>
        </p:blipFill>
        <p:spPr>
          <a:xfrm>
            <a:off x="4392084" y="992951"/>
            <a:ext cx="4475719" cy="2518762"/>
          </a:xfrm>
          <a:prstGeom prst="rect">
            <a:avLst/>
          </a:prstGeom>
        </p:spPr>
      </p:pic>
      <p:sp>
        <p:nvSpPr>
          <p:cNvPr id="5" name="文本框 4">
            <a:extLst>
              <a:ext uri="{FF2B5EF4-FFF2-40B4-BE49-F238E27FC236}">
                <a16:creationId xmlns:a16="http://schemas.microsoft.com/office/drawing/2014/main" id="{92ED0A70-1F41-2C4F-8DFB-901E5949497D}"/>
              </a:ext>
            </a:extLst>
          </p:cNvPr>
          <p:cNvSpPr txBox="1"/>
          <p:nvPr/>
        </p:nvSpPr>
        <p:spPr>
          <a:xfrm>
            <a:off x="3607914" y="2067108"/>
            <a:ext cx="671830" cy="370447"/>
          </a:xfrm>
          <a:prstGeom prst="rect">
            <a:avLst/>
          </a:prstGeom>
          <a:noFill/>
        </p:spPr>
        <p:txBody>
          <a:bodyPr wrap="none" rtlCol="0">
            <a:noAutofit/>
          </a:bodyPr>
          <a:lstStyle/>
          <a:p>
            <a:pPr algn="l"/>
            <a:r>
              <a:rPr kumimoji="1" lang="en-US" altLang="zh-CN" sz="1800" dirty="0">
                <a:solidFill>
                  <a:srgbClr val="2724FF"/>
                </a:solidFill>
                <a:latin typeface="微软雅黑" pitchFamily="34" charset="-122"/>
                <a:ea typeface="微软雅黑" pitchFamily="34" charset="-122"/>
              </a:rPr>
              <a:t>DBN</a:t>
            </a:r>
            <a:endParaRPr kumimoji="1" lang="zh-CN" altLang="en-US" sz="1800" dirty="0">
              <a:solidFill>
                <a:srgbClr val="2724FF"/>
              </a:solidFill>
              <a:latin typeface="微软雅黑" pitchFamily="34" charset="-122"/>
              <a:ea typeface="微软雅黑" pitchFamily="34" charset="-122"/>
            </a:endParaRPr>
          </a:p>
        </p:txBody>
      </p:sp>
      <p:pic>
        <p:nvPicPr>
          <p:cNvPr id="6" name="图片 5">
            <a:extLst>
              <a:ext uri="{FF2B5EF4-FFF2-40B4-BE49-F238E27FC236}">
                <a16:creationId xmlns:a16="http://schemas.microsoft.com/office/drawing/2014/main" id="{D29E0120-7743-6344-920E-882ABD5F87A8}"/>
              </a:ext>
            </a:extLst>
          </p:cNvPr>
          <p:cNvPicPr>
            <a:picLocks noChangeAspect="1"/>
          </p:cNvPicPr>
          <p:nvPr/>
        </p:nvPicPr>
        <p:blipFill>
          <a:blip r:embed="rId3"/>
          <a:stretch>
            <a:fillRect/>
          </a:stretch>
        </p:blipFill>
        <p:spPr>
          <a:xfrm>
            <a:off x="1197864" y="3789837"/>
            <a:ext cx="6576854" cy="2489494"/>
          </a:xfrm>
          <a:prstGeom prst="rect">
            <a:avLst/>
          </a:prstGeom>
        </p:spPr>
      </p:pic>
      <p:sp>
        <p:nvSpPr>
          <p:cNvPr id="8" name="文本框 7">
            <a:extLst>
              <a:ext uri="{FF2B5EF4-FFF2-40B4-BE49-F238E27FC236}">
                <a16:creationId xmlns:a16="http://schemas.microsoft.com/office/drawing/2014/main" id="{6BAE8068-B775-BA4E-967E-6319B0564A68}"/>
              </a:ext>
            </a:extLst>
          </p:cNvPr>
          <p:cNvSpPr txBox="1"/>
          <p:nvPr/>
        </p:nvSpPr>
        <p:spPr>
          <a:xfrm>
            <a:off x="413694" y="4748776"/>
            <a:ext cx="671830" cy="370447"/>
          </a:xfrm>
          <a:prstGeom prst="rect">
            <a:avLst/>
          </a:prstGeom>
          <a:noFill/>
        </p:spPr>
        <p:txBody>
          <a:bodyPr wrap="none" rtlCol="0">
            <a:noAutofit/>
          </a:bodyPr>
          <a:lstStyle/>
          <a:p>
            <a:pPr algn="l"/>
            <a:r>
              <a:rPr kumimoji="1" lang="en-US" altLang="zh-CN" sz="1800" dirty="0">
                <a:solidFill>
                  <a:srgbClr val="2724FF"/>
                </a:solidFill>
                <a:latin typeface="微软雅黑" pitchFamily="34" charset="-122"/>
                <a:ea typeface="微软雅黑" pitchFamily="34" charset="-122"/>
              </a:rPr>
              <a:t>CNN</a:t>
            </a:r>
            <a:endParaRPr kumimoji="1" lang="zh-CN" altLang="en-US" sz="1800" dirty="0">
              <a:solidFill>
                <a:srgbClr val="2724FF"/>
              </a:solidFill>
              <a:latin typeface="微软雅黑" pitchFamily="34" charset="-122"/>
              <a:ea typeface="微软雅黑" pitchFamily="34" charset="-122"/>
            </a:endParaRPr>
          </a:p>
        </p:txBody>
      </p:sp>
    </p:spTree>
    <p:extLst>
      <p:ext uri="{BB962C8B-B14F-4D97-AF65-F5344CB8AC3E}">
        <p14:creationId xmlns:p14="http://schemas.microsoft.com/office/powerpoint/2010/main" val="29834748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def12e3d6a5730109fa504f9e871012e0946499"/>
</p:tagLst>
</file>

<file path=ppt/theme/theme1.xml><?xml version="1.0" encoding="utf-8"?>
<a:theme xmlns:a="http://schemas.openxmlformats.org/drawingml/2006/main" name="默认设计模板">
  <a:themeElements>
    <a:clrScheme name="自定义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1800" b="0" i="0" u="none" strike="noStrike" cap="none" normalizeH="0" baseline="0" dirty="0" smtClean="0">
            <a:ln>
              <a:noFill/>
            </a:ln>
            <a:solidFill>
              <a:schemeClr val="tx2"/>
            </a:solidFill>
            <a:effectLst/>
            <a:latin typeface="微软雅黑" pitchFamily="34" charset="-122"/>
            <a:ea typeface="微软雅黑" pitchFamily="34"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zh-CN" altLang="en-US" sz="2400" b="0" i="0" u="none" strike="noStrike" cap="none" normalizeH="0" baseline="0" smtClean="0">
            <a:ln>
              <a:noFill/>
            </a:ln>
            <a:solidFill>
              <a:schemeClr val="tx2"/>
            </a:solidFill>
            <a:effectLst/>
            <a:latin typeface="Arial" charset="0"/>
            <a:ea typeface="宋体" charset="-122"/>
          </a:defRPr>
        </a:defPPr>
      </a:lstStyle>
    </a:lnDef>
    <a:txDef>
      <a:spPr>
        <a:noFill/>
      </a:spPr>
      <a:bodyPr wrap="square" rtlCol="0">
        <a:noAutofit/>
      </a:bodyPr>
      <a:lstStyle>
        <a:defPPr algn="l">
          <a:defRPr sz="1800" dirty="0">
            <a:latin typeface="微软雅黑" pitchFamily="34" charset="-122"/>
            <a:ea typeface="微软雅黑" pitchFamily="34" charset="-122"/>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10142</TotalTime>
  <Words>1316</Words>
  <Application>Microsoft Macintosh PowerPoint</Application>
  <PresentationFormat>全屏显示(4:3)</PresentationFormat>
  <Paragraphs>120</Paragraphs>
  <Slides>16</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16</vt:i4>
      </vt:variant>
    </vt:vector>
  </HeadingPairs>
  <TitlesOfParts>
    <vt:vector size="22" baseType="lpstr">
      <vt:lpstr>黑体</vt:lpstr>
      <vt:lpstr>宋体</vt:lpstr>
      <vt:lpstr>微软雅黑</vt:lpstr>
      <vt:lpstr>Arial</vt:lpstr>
      <vt:lpstr>Times New Roman</vt:lpstr>
      <vt:lpstr>默认设计模板</vt:lpstr>
      <vt:lpstr>PowerPoint 演示文稿</vt:lpstr>
      <vt:lpstr>研究背景</vt:lpstr>
      <vt:lpstr>传统Hand-Craft特征</vt:lpstr>
      <vt:lpstr>软件缺陷预测过程</vt:lpstr>
      <vt:lpstr>Hand-Craft特征存在的问题</vt:lpstr>
      <vt:lpstr>软件语义特征挖掘和缺陷预测</vt:lpstr>
      <vt:lpstr>语义特征挖掘步骤</vt:lpstr>
      <vt:lpstr>本文记录的AST节点类型</vt:lpstr>
      <vt:lpstr>语义特征挖掘步骤</vt:lpstr>
      <vt:lpstr>存在的问题和本文的方法</vt:lpstr>
      <vt:lpstr>实验数据集</vt:lpstr>
      <vt:lpstr>实验结果</vt:lpstr>
      <vt:lpstr>审稿人主要意见的回答</vt:lpstr>
      <vt:lpstr>Reference</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PPTfans网设计</dc:title>
  <dc:creator>林辉强</dc:creator>
  <cp:keywords>www.pptfans.cn</cp:keywords>
  <cp:lastModifiedBy>Qiu Shaojian</cp:lastModifiedBy>
  <cp:revision>2210</cp:revision>
  <cp:lastPrinted>1601-01-01T00:00:00Z</cp:lastPrinted>
  <dcterms:created xsi:type="dcterms:W3CDTF">1601-01-01T00:00:00Z</dcterms:created>
  <dcterms:modified xsi:type="dcterms:W3CDTF">2018-11-23T06:58:14Z</dcterms:modified>
  <cp:category>ppt模板设计</cp:category>
  <cp:contentStatus>pptfans网版权所有，www.pptfans.cn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